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bookmarkIdSeed="2">
  <p:sldMasterIdLst>
    <p:sldMasterId id="2147483648" r:id="rId1"/>
    <p:sldMasterId id="2147483660" r:id="rId2"/>
  </p:sldMasterIdLst>
  <p:notesMasterIdLst>
    <p:notesMasterId r:id="rId47"/>
  </p:notesMasterIdLst>
  <p:sldIdLst>
    <p:sldId id="276" r:id="rId3"/>
    <p:sldId id="458" r:id="rId4"/>
    <p:sldId id="513" r:id="rId5"/>
    <p:sldId id="541" r:id="rId6"/>
    <p:sldId id="576" r:id="rId7"/>
    <p:sldId id="577" r:id="rId8"/>
    <p:sldId id="559" r:id="rId9"/>
    <p:sldId id="560" r:id="rId10"/>
    <p:sldId id="562" r:id="rId11"/>
    <p:sldId id="544" r:id="rId12"/>
    <p:sldId id="545" r:id="rId13"/>
    <p:sldId id="542" r:id="rId14"/>
    <p:sldId id="501" r:id="rId15"/>
    <p:sldId id="543" r:id="rId16"/>
    <p:sldId id="547" r:id="rId17"/>
    <p:sldId id="549" r:id="rId18"/>
    <p:sldId id="548" r:id="rId19"/>
    <p:sldId id="561" r:id="rId20"/>
    <p:sldId id="551" r:id="rId21"/>
    <p:sldId id="553" r:id="rId22"/>
    <p:sldId id="554" r:id="rId23"/>
    <p:sldId id="570" r:id="rId24"/>
    <p:sldId id="527" r:id="rId25"/>
    <p:sldId id="537" r:id="rId26"/>
    <p:sldId id="536" r:id="rId27"/>
    <p:sldId id="539" r:id="rId28"/>
    <p:sldId id="540" r:id="rId29"/>
    <p:sldId id="555" r:id="rId30"/>
    <p:sldId id="556" r:id="rId31"/>
    <p:sldId id="566" r:id="rId32"/>
    <p:sldId id="558" r:id="rId33"/>
    <p:sldId id="565" r:id="rId34"/>
    <p:sldId id="564" r:id="rId35"/>
    <p:sldId id="563" r:id="rId36"/>
    <p:sldId id="510" r:id="rId37"/>
    <p:sldId id="573" r:id="rId38"/>
    <p:sldId id="512" r:id="rId39"/>
    <p:sldId id="571" r:id="rId40"/>
    <p:sldId id="534" r:id="rId41"/>
    <p:sldId id="575" r:id="rId42"/>
    <p:sldId id="574" r:id="rId43"/>
    <p:sldId id="425" r:id="rId44"/>
    <p:sldId id="507" r:id="rId45"/>
    <p:sldId id="270" r:id="rId46"/>
  </p:sldIdLst>
  <p:sldSz cx="9144000" cy="5143500" type="screen16x9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1212"/>
    <a:srgbClr val="3399FF"/>
    <a:srgbClr val="1A0000"/>
    <a:srgbClr val="2FC9FF"/>
    <a:srgbClr val="66CCFF"/>
    <a:srgbClr val="CED23A"/>
    <a:srgbClr val="0099FF"/>
    <a:srgbClr val="FF5050"/>
    <a:srgbClr val="28B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6" autoAdjust="0"/>
    <p:restoredTop sz="94595" autoAdjust="0"/>
  </p:normalViewPr>
  <p:slideViewPr>
    <p:cSldViewPr>
      <p:cViewPr>
        <p:scale>
          <a:sx n="150" d="100"/>
          <a:sy n="150" d="100"/>
        </p:scale>
        <p:origin x="-504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4EBA8-5842-47E0-AB85-7EB71A9CF48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0"/>
      <dgm:spPr/>
    </dgm:pt>
    <dgm:pt modelId="{A82C753D-0122-4390-88FA-6F719A9F09BA}">
      <dgm:prSet phldrT="[Текст]" phldr="1"/>
      <dgm:spPr/>
      <dgm:t>
        <a:bodyPr/>
        <a:lstStyle/>
        <a:p>
          <a:endParaRPr lang="ru-RU" dirty="0"/>
        </a:p>
      </dgm:t>
    </dgm:pt>
    <dgm:pt modelId="{EEC4E1C4-90CB-49E3-B9B1-87DEAEEE3330}" type="parTrans" cxnId="{A7AB12D5-4100-43E8-ABF9-F53DF76A8CF0}">
      <dgm:prSet/>
      <dgm:spPr/>
      <dgm:t>
        <a:bodyPr/>
        <a:lstStyle/>
        <a:p>
          <a:endParaRPr lang="ru-RU"/>
        </a:p>
      </dgm:t>
    </dgm:pt>
    <dgm:pt modelId="{2D2F6327-F751-4B98-A8B0-30A7AACA4F95}" type="sibTrans" cxnId="{A7AB12D5-4100-43E8-ABF9-F53DF76A8CF0}">
      <dgm:prSet/>
      <dgm:spPr/>
      <dgm:t>
        <a:bodyPr/>
        <a:lstStyle/>
        <a:p>
          <a:endParaRPr lang="ru-RU"/>
        </a:p>
      </dgm:t>
    </dgm:pt>
    <dgm:pt modelId="{86EB8B26-EF39-4B69-9ED9-0A4DCDA28B1D}">
      <dgm:prSet phldrT="[Текст]" phldr="1"/>
      <dgm:spPr/>
      <dgm:t>
        <a:bodyPr/>
        <a:lstStyle/>
        <a:p>
          <a:endParaRPr lang="ru-RU" dirty="0"/>
        </a:p>
      </dgm:t>
    </dgm:pt>
    <dgm:pt modelId="{595406AC-4C21-43B4-8ADC-66E7F0CD491B}" type="parTrans" cxnId="{519E0BDC-0773-41A9-9673-E5C50F5D8D19}">
      <dgm:prSet/>
      <dgm:spPr/>
      <dgm:t>
        <a:bodyPr/>
        <a:lstStyle/>
        <a:p>
          <a:endParaRPr lang="ru-RU"/>
        </a:p>
      </dgm:t>
    </dgm:pt>
    <dgm:pt modelId="{427A3A4C-FBE7-481D-A0C7-AE3B945A159A}" type="sibTrans" cxnId="{519E0BDC-0773-41A9-9673-E5C50F5D8D19}">
      <dgm:prSet/>
      <dgm:spPr/>
      <dgm:t>
        <a:bodyPr/>
        <a:lstStyle/>
        <a:p>
          <a:endParaRPr lang="ru-RU"/>
        </a:p>
      </dgm:t>
    </dgm:pt>
    <dgm:pt modelId="{55E1863F-49E0-4E96-91C4-F94F046DBBBD}">
      <dgm:prSet phldrT="[Текст]" phldr="1"/>
      <dgm:spPr/>
      <dgm:t>
        <a:bodyPr/>
        <a:lstStyle/>
        <a:p>
          <a:endParaRPr lang="ru-RU" dirty="0"/>
        </a:p>
      </dgm:t>
    </dgm:pt>
    <dgm:pt modelId="{5F3DCCF4-6E9D-41E1-8478-78B6D92E303F}" type="parTrans" cxnId="{D466DEB0-155E-4086-AF7E-59A536A451D3}">
      <dgm:prSet/>
      <dgm:spPr/>
      <dgm:t>
        <a:bodyPr/>
        <a:lstStyle/>
        <a:p>
          <a:endParaRPr lang="ru-RU"/>
        </a:p>
      </dgm:t>
    </dgm:pt>
    <dgm:pt modelId="{4927179D-9AC2-4AF8-AF80-A2423D4C644B}" type="sibTrans" cxnId="{D466DEB0-155E-4086-AF7E-59A536A451D3}">
      <dgm:prSet/>
      <dgm:spPr/>
      <dgm:t>
        <a:bodyPr/>
        <a:lstStyle/>
        <a:p>
          <a:endParaRPr lang="ru-RU"/>
        </a:p>
      </dgm:t>
    </dgm:pt>
    <dgm:pt modelId="{654334E0-17D4-4381-BA13-CDA13BE7B447}" type="pres">
      <dgm:prSet presAssocID="{CED4EBA8-5842-47E0-AB85-7EB71A9CF48C}" presName="compositeShape" presStyleCnt="0">
        <dgm:presLayoutVars>
          <dgm:dir/>
          <dgm:resizeHandles/>
        </dgm:presLayoutVars>
      </dgm:prSet>
      <dgm:spPr/>
    </dgm:pt>
    <dgm:pt modelId="{0811B096-119D-46BF-8232-BFBADB609302}" type="pres">
      <dgm:prSet presAssocID="{CED4EBA8-5842-47E0-AB85-7EB71A9CF48C}" presName="pyramid" presStyleLbl="node1" presStyleIdx="0" presStyleCnt="1"/>
      <dgm:spPr/>
    </dgm:pt>
    <dgm:pt modelId="{7C1EC85F-1EA7-42BD-8D64-AC6D19C02562}" type="pres">
      <dgm:prSet presAssocID="{CED4EBA8-5842-47E0-AB85-7EB71A9CF48C}" presName="theList" presStyleCnt="0"/>
      <dgm:spPr/>
    </dgm:pt>
    <dgm:pt modelId="{11F02FED-9DB6-4046-8C60-663529AC6FCE}" type="pres">
      <dgm:prSet presAssocID="{A82C753D-0122-4390-88FA-6F719A9F09B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DBE2E-0765-401F-BC17-BDDAE6CCFB1C}" type="pres">
      <dgm:prSet presAssocID="{A82C753D-0122-4390-88FA-6F719A9F09BA}" presName="aSpace" presStyleCnt="0"/>
      <dgm:spPr/>
    </dgm:pt>
    <dgm:pt modelId="{D4B5E754-C8C6-4D2E-B45C-BE412F1819EF}" type="pres">
      <dgm:prSet presAssocID="{86EB8B26-EF39-4B69-9ED9-0A4DCDA28B1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86C06-A0D2-49F4-B23F-C9C98BE83861}" type="pres">
      <dgm:prSet presAssocID="{86EB8B26-EF39-4B69-9ED9-0A4DCDA28B1D}" presName="aSpace" presStyleCnt="0"/>
      <dgm:spPr/>
    </dgm:pt>
    <dgm:pt modelId="{0E37E39B-0042-4FCA-B063-15B0A136E21F}" type="pres">
      <dgm:prSet presAssocID="{55E1863F-49E0-4E96-91C4-F94F046DBBB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E8EEF-600E-484F-9348-0D6FD2307B1E}" type="pres">
      <dgm:prSet presAssocID="{55E1863F-49E0-4E96-91C4-F94F046DBBBD}" presName="aSpace" presStyleCnt="0"/>
      <dgm:spPr/>
    </dgm:pt>
  </dgm:ptLst>
  <dgm:cxnLst>
    <dgm:cxn modelId="{0DB20877-0C25-4359-876C-51C388774043}" type="presOf" srcId="{55E1863F-49E0-4E96-91C4-F94F046DBBBD}" destId="{0E37E39B-0042-4FCA-B063-15B0A136E21F}" srcOrd="0" destOrd="0" presId="urn:microsoft.com/office/officeart/2005/8/layout/pyramid2"/>
    <dgm:cxn modelId="{46D9C366-1E68-4FAA-BB50-12F44C0C457C}" type="presOf" srcId="{A82C753D-0122-4390-88FA-6F719A9F09BA}" destId="{11F02FED-9DB6-4046-8C60-663529AC6FCE}" srcOrd="0" destOrd="0" presId="urn:microsoft.com/office/officeart/2005/8/layout/pyramid2"/>
    <dgm:cxn modelId="{C05023EF-3972-4A38-99CE-55AB7D5DE0C9}" type="presOf" srcId="{CED4EBA8-5842-47E0-AB85-7EB71A9CF48C}" destId="{654334E0-17D4-4381-BA13-CDA13BE7B447}" srcOrd="0" destOrd="0" presId="urn:microsoft.com/office/officeart/2005/8/layout/pyramid2"/>
    <dgm:cxn modelId="{6F414280-8D77-4EAE-BED8-766C36FBF4C8}" type="presOf" srcId="{86EB8B26-EF39-4B69-9ED9-0A4DCDA28B1D}" destId="{D4B5E754-C8C6-4D2E-B45C-BE412F1819EF}" srcOrd="0" destOrd="0" presId="urn:microsoft.com/office/officeart/2005/8/layout/pyramid2"/>
    <dgm:cxn modelId="{519E0BDC-0773-41A9-9673-E5C50F5D8D19}" srcId="{CED4EBA8-5842-47E0-AB85-7EB71A9CF48C}" destId="{86EB8B26-EF39-4B69-9ED9-0A4DCDA28B1D}" srcOrd="1" destOrd="0" parTransId="{595406AC-4C21-43B4-8ADC-66E7F0CD491B}" sibTransId="{427A3A4C-FBE7-481D-A0C7-AE3B945A159A}"/>
    <dgm:cxn modelId="{A7AB12D5-4100-43E8-ABF9-F53DF76A8CF0}" srcId="{CED4EBA8-5842-47E0-AB85-7EB71A9CF48C}" destId="{A82C753D-0122-4390-88FA-6F719A9F09BA}" srcOrd="0" destOrd="0" parTransId="{EEC4E1C4-90CB-49E3-B9B1-87DEAEEE3330}" sibTransId="{2D2F6327-F751-4B98-A8B0-30A7AACA4F95}"/>
    <dgm:cxn modelId="{D466DEB0-155E-4086-AF7E-59A536A451D3}" srcId="{CED4EBA8-5842-47E0-AB85-7EB71A9CF48C}" destId="{55E1863F-49E0-4E96-91C4-F94F046DBBBD}" srcOrd="2" destOrd="0" parTransId="{5F3DCCF4-6E9D-41E1-8478-78B6D92E303F}" sibTransId="{4927179D-9AC2-4AF8-AF80-A2423D4C644B}"/>
    <dgm:cxn modelId="{5A3EA259-5CC9-466D-8A4A-E94115FB6C66}" type="presParOf" srcId="{654334E0-17D4-4381-BA13-CDA13BE7B447}" destId="{0811B096-119D-46BF-8232-BFBADB609302}" srcOrd="0" destOrd="0" presId="urn:microsoft.com/office/officeart/2005/8/layout/pyramid2"/>
    <dgm:cxn modelId="{E173751C-3DDB-4C3E-A5F9-282A142EC7E3}" type="presParOf" srcId="{654334E0-17D4-4381-BA13-CDA13BE7B447}" destId="{7C1EC85F-1EA7-42BD-8D64-AC6D19C02562}" srcOrd="1" destOrd="0" presId="urn:microsoft.com/office/officeart/2005/8/layout/pyramid2"/>
    <dgm:cxn modelId="{9F53C8D8-AF16-4419-A4E5-AB2D4C7CF6CF}" type="presParOf" srcId="{7C1EC85F-1EA7-42BD-8D64-AC6D19C02562}" destId="{11F02FED-9DB6-4046-8C60-663529AC6FCE}" srcOrd="0" destOrd="0" presId="urn:microsoft.com/office/officeart/2005/8/layout/pyramid2"/>
    <dgm:cxn modelId="{E9A5AB33-5C1F-4EDC-9F3B-0DD1FA0A330C}" type="presParOf" srcId="{7C1EC85F-1EA7-42BD-8D64-AC6D19C02562}" destId="{0BFDBE2E-0765-401F-BC17-BDDAE6CCFB1C}" srcOrd="1" destOrd="0" presId="urn:microsoft.com/office/officeart/2005/8/layout/pyramid2"/>
    <dgm:cxn modelId="{64EF1BA8-943E-4CE9-89FE-9B4E5E2AE138}" type="presParOf" srcId="{7C1EC85F-1EA7-42BD-8D64-AC6D19C02562}" destId="{D4B5E754-C8C6-4D2E-B45C-BE412F1819EF}" srcOrd="2" destOrd="0" presId="urn:microsoft.com/office/officeart/2005/8/layout/pyramid2"/>
    <dgm:cxn modelId="{7B86EDEE-C37E-4B8B-9DA4-F0BA9EE8B522}" type="presParOf" srcId="{7C1EC85F-1EA7-42BD-8D64-AC6D19C02562}" destId="{C4886C06-A0D2-49F4-B23F-C9C98BE83861}" srcOrd="3" destOrd="0" presId="urn:microsoft.com/office/officeart/2005/8/layout/pyramid2"/>
    <dgm:cxn modelId="{86C7E6F3-980A-44DB-A7E9-00B349F4F543}" type="presParOf" srcId="{7C1EC85F-1EA7-42BD-8D64-AC6D19C02562}" destId="{0E37E39B-0042-4FCA-B063-15B0A136E21F}" srcOrd="4" destOrd="0" presId="urn:microsoft.com/office/officeart/2005/8/layout/pyramid2"/>
    <dgm:cxn modelId="{ECC9E03A-363D-4549-8003-93327B9E29BC}" type="presParOf" srcId="{7C1EC85F-1EA7-42BD-8D64-AC6D19C02562}" destId="{E28E8EEF-600E-484F-9348-0D6FD2307B1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состава соучредителей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примерной тематики и (или) специализации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наименования (названия)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языка  (языков) распространения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территории распространения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формы и (или) вида</a:t>
          </a:r>
          <a:r>
            <a:rPr lang="ru-RU" sz="1400" b="1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периодического распространения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38" custLinFactNeighborY="-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" custLinFactNeighborY="-5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 custLinFactNeighborX="1379" custLinFactNeighborY="-57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-145" custLinFactNeighborY="-10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52CDB41D-23BE-4ECF-BF53-155EE4AB09A9}" type="presOf" srcId="{16707431-F6E1-451C-A003-7CF1E8DADDC1}" destId="{6547B879-EE68-4014-B1C3-5BD94E9409BB}" srcOrd="0" destOrd="0" presId="urn:microsoft.com/office/officeart/2005/8/layout/chevron2"/>
    <dgm:cxn modelId="{948ACD10-7A4E-43EC-8C83-A4D432434023}" type="presOf" srcId="{549A074C-26BF-4894-8525-B85043A56B51}" destId="{15ABE7B8-55E6-4DA8-A460-9057386043BC}" srcOrd="0" destOrd="0" presId="urn:microsoft.com/office/officeart/2005/8/layout/chevron2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C80488E7-B433-4FED-A8A5-37EEBFEDA18A}" type="presOf" srcId="{2EDA4832-6DCE-48CF-94F4-4F3CA983A2DF}" destId="{67C52772-9E83-4BF9-B2FF-DFD9FB608A8A}" srcOrd="0" destOrd="0" presId="urn:microsoft.com/office/officeart/2005/8/layout/chevron2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4F059A9C-C557-4244-8CF3-CE64B3A5AF13}" type="presOf" srcId="{9D5992A0-9654-47ED-9D7B-AF0B637AB6B5}" destId="{541A0BF4-386C-42AE-ABDB-09E059477EFB}" srcOrd="0" destOrd="0" presId="urn:microsoft.com/office/officeart/2005/8/layout/chevron2"/>
    <dgm:cxn modelId="{13A1C87F-C85A-4DAE-9061-2056251F79AF}" type="presOf" srcId="{2BB6D781-1AE2-4AF6-918A-F2686B344325}" destId="{35862446-6A4D-4F9A-B375-2838520273BE}" srcOrd="0" destOrd="0" presId="urn:microsoft.com/office/officeart/2005/8/layout/chevron2"/>
    <dgm:cxn modelId="{492823C2-377B-4A1A-9C07-E578C9F1CDE1}" type="presOf" srcId="{84F55F8E-59E6-4EE4-91AA-94E9298205A2}" destId="{F4D931C6-ED26-4338-9733-47F3878BC464}" srcOrd="0" destOrd="0" presId="urn:microsoft.com/office/officeart/2005/8/layout/chevron2"/>
    <dgm:cxn modelId="{CB1FAF97-AB66-410B-BAA8-D93183071A4D}" type="presOf" srcId="{81848AC4-5F7F-4144-B5E8-CBF39F0A092E}" destId="{5143792E-31E3-4D33-AEED-211173ED5E55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EA05E017-D430-4AD6-8AD1-FEDE6F39DD74}" type="presOf" srcId="{DC81ADF3-F69F-40A5-9994-1F61544B21FE}" destId="{C3E00CA8-54B6-4563-80F5-EAC9771EEFEC}" srcOrd="0" destOrd="0" presId="urn:microsoft.com/office/officeart/2005/8/layout/chevron2"/>
    <dgm:cxn modelId="{1B8CF501-248B-4CEF-873F-D83E6B63A0DE}" type="presOf" srcId="{2A8CA288-4C9D-4B77-BA3D-3821D23FF163}" destId="{1B13C1E7-4CDD-499C-9A3F-C3A46D29226B}" srcOrd="0" destOrd="0" presId="urn:microsoft.com/office/officeart/2005/8/layout/chevron2"/>
    <dgm:cxn modelId="{91B35308-73D3-4833-A49E-81F108B5F565}" type="presOf" srcId="{D75753AF-8D4B-41FE-AEFF-1D66865F98B5}" destId="{3450E231-A0E3-450E-8415-0FAC13ED1C12}" srcOrd="0" destOrd="0" presId="urn:microsoft.com/office/officeart/2005/8/layout/chevron2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1C853B5E-88CE-40F9-BAA6-C88B9B250FD3}" type="presOf" srcId="{5382CB8F-77E7-4458-B707-C55ED7EA607F}" destId="{54E5D987-3156-4B96-B541-6C6BE42B49ED}" srcOrd="0" destOrd="0" presId="urn:microsoft.com/office/officeart/2005/8/layout/chevron2"/>
    <dgm:cxn modelId="{D3240384-3FD7-4DE7-AF9B-70B50316DD88}" type="presOf" srcId="{EDF94C0B-6A0C-452B-A0E6-DECEF59DDEED}" destId="{50198F71-1C49-4947-855E-030F5D3B5C9A}" srcOrd="0" destOrd="0" presId="urn:microsoft.com/office/officeart/2005/8/layout/chevron2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8E35DF5C-B008-4850-95D8-150B74E55381}" type="presOf" srcId="{C2AFBEFD-C0F9-4B2E-A42F-25A9ED11B628}" destId="{B7612FB9-3A36-4BC9-95E0-423200AB9381}" srcOrd="0" destOrd="0" presId="urn:microsoft.com/office/officeart/2005/8/layout/chevron2"/>
    <dgm:cxn modelId="{F3D048C4-3F99-4525-8E8D-EE61D153D2F0}" type="presOf" srcId="{24F5F3FD-5D6B-4F74-AFA7-F5562CE3335C}" destId="{C00C8259-E637-4ACE-9227-806B7DA1482E}" srcOrd="0" destOrd="0" presId="urn:microsoft.com/office/officeart/2005/8/layout/chevron2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12EB01C0-0268-40ED-A14B-78A13B6AB407}" type="presOf" srcId="{1946D900-678B-4D54-9614-FF3FC76EDA25}" destId="{23970DA8-2F4E-43DD-96D4-860FAC2FBE80}" srcOrd="0" destOrd="0" presId="urn:microsoft.com/office/officeart/2005/8/layout/chevron2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F7D6AC9D-5EE2-4B15-8B1B-6C7EFC089A9A}" type="presParOf" srcId="{54E5D987-3156-4B96-B541-6C6BE42B49ED}" destId="{783CCFB4-1E1B-4B87-BFE8-BF1895D567CD}" srcOrd="0" destOrd="0" presId="urn:microsoft.com/office/officeart/2005/8/layout/chevron2"/>
    <dgm:cxn modelId="{CF40BF3E-4811-427D-8D28-9EA1982E3E69}" type="presParOf" srcId="{783CCFB4-1E1B-4B87-BFE8-BF1895D567CD}" destId="{B7612FB9-3A36-4BC9-95E0-423200AB9381}" srcOrd="0" destOrd="0" presId="urn:microsoft.com/office/officeart/2005/8/layout/chevron2"/>
    <dgm:cxn modelId="{FA9E11B7-903F-41E3-9309-60DCFD0A0509}" type="presParOf" srcId="{783CCFB4-1E1B-4B87-BFE8-BF1895D567CD}" destId="{5143792E-31E3-4D33-AEED-211173ED5E55}" srcOrd="1" destOrd="0" presId="urn:microsoft.com/office/officeart/2005/8/layout/chevron2"/>
    <dgm:cxn modelId="{4AE7D066-4428-4EAE-AE74-EA2CE4DBB719}" type="presParOf" srcId="{54E5D987-3156-4B96-B541-6C6BE42B49ED}" destId="{C4DFD54B-4838-4C17-8A47-C4FC50D9A168}" srcOrd="1" destOrd="0" presId="urn:microsoft.com/office/officeart/2005/8/layout/chevron2"/>
    <dgm:cxn modelId="{F56DFD62-4C6E-4C92-8248-9E45BE08E0C3}" type="presParOf" srcId="{54E5D987-3156-4B96-B541-6C6BE42B49ED}" destId="{EDB22828-E771-4E6A-AFAE-965A2E197D60}" srcOrd="2" destOrd="0" presId="urn:microsoft.com/office/officeart/2005/8/layout/chevron2"/>
    <dgm:cxn modelId="{0A4C52E5-03FB-4E29-B2AE-02BEEDEF41E7}" type="presParOf" srcId="{EDB22828-E771-4E6A-AFAE-965A2E197D60}" destId="{15ABE7B8-55E6-4DA8-A460-9057386043BC}" srcOrd="0" destOrd="0" presId="urn:microsoft.com/office/officeart/2005/8/layout/chevron2"/>
    <dgm:cxn modelId="{F4242043-BF1A-47DC-ABAC-8498FE8A0F82}" type="presParOf" srcId="{EDB22828-E771-4E6A-AFAE-965A2E197D60}" destId="{F4D931C6-ED26-4338-9733-47F3878BC464}" srcOrd="1" destOrd="0" presId="urn:microsoft.com/office/officeart/2005/8/layout/chevron2"/>
    <dgm:cxn modelId="{259C7179-4080-45F0-AF32-D47AEC525395}" type="presParOf" srcId="{54E5D987-3156-4B96-B541-6C6BE42B49ED}" destId="{FF36BDA3-78A0-4A97-8DB4-5CF76D4F44F5}" srcOrd="3" destOrd="0" presId="urn:microsoft.com/office/officeart/2005/8/layout/chevron2"/>
    <dgm:cxn modelId="{D21F25F0-F71A-411D-BD80-2EAAFDF9C75E}" type="presParOf" srcId="{54E5D987-3156-4B96-B541-6C6BE42B49ED}" destId="{30F994CF-10FA-4A0B-B20E-B532269DBE9D}" srcOrd="4" destOrd="0" presId="urn:microsoft.com/office/officeart/2005/8/layout/chevron2"/>
    <dgm:cxn modelId="{6C117829-96B0-495B-B17E-6594AB302CE1}" type="presParOf" srcId="{30F994CF-10FA-4A0B-B20E-B532269DBE9D}" destId="{C3E00CA8-54B6-4563-80F5-EAC9771EEFEC}" srcOrd="0" destOrd="0" presId="urn:microsoft.com/office/officeart/2005/8/layout/chevron2"/>
    <dgm:cxn modelId="{883B0356-B695-4A4E-A2A2-200F15A96679}" type="presParOf" srcId="{30F994CF-10FA-4A0B-B20E-B532269DBE9D}" destId="{35862446-6A4D-4F9A-B375-2838520273BE}" srcOrd="1" destOrd="0" presId="urn:microsoft.com/office/officeart/2005/8/layout/chevron2"/>
    <dgm:cxn modelId="{C947A36F-E2BA-43D2-BEF9-3637599E4D59}" type="presParOf" srcId="{54E5D987-3156-4B96-B541-6C6BE42B49ED}" destId="{3B87157E-9FDE-46DB-B539-B45361C1C2A4}" srcOrd="5" destOrd="0" presId="urn:microsoft.com/office/officeart/2005/8/layout/chevron2"/>
    <dgm:cxn modelId="{FEC1FF60-9170-47D0-9171-BD98741C8E02}" type="presParOf" srcId="{54E5D987-3156-4B96-B541-6C6BE42B49ED}" destId="{D0FAEE10-8A45-44FE-A0A1-0AACCB8D8CB8}" srcOrd="6" destOrd="0" presId="urn:microsoft.com/office/officeart/2005/8/layout/chevron2"/>
    <dgm:cxn modelId="{38471760-A8EC-4BAB-9F61-A2656B882E97}" type="presParOf" srcId="{D0FAEE10-8A45-44FE-A0A1-0AACCB8D8CB8}" destId="{6547B879-EE68-4014-B1C3-5BD94E9409BB}" srcOrd="0" destOrd="0" presId="urn:microsoft.com/office/officeart/2005/8/layout/chevron2"/>
    <dgm:cxn modelId="{A16DA163-79D2-43CF-8FE8-E991ADF41A02}" type="presParOf" srcId="{D0FAEE10-8A45-44FE-A0A1-0AACCB8D8CB8}" destId="{1B13C1E7-4CDD-499C-9A3F-C3A46D29226B}" srcOrd="1" destOrd="0" presId="urn:microsoft.com/office/officeart/2005/8/layout/chevron2"/>
    <dgm:cxn modelId="{5A20E627-83DA-4C21-9D4E-A99746C58436}" type="presParOf" srcId="{54E5D987-3156-4B96-B541-6C6BE42B49ED}" destId="{F992D2F3-EDC9-43E0-8A2A-9E6342A4B03B}" srcOrd="7" destOrd="0" presId="urn:microsoft.com/office/officeart/2005/8/layout/chevron2"/>
    <dgm:cxn modelId="{80B0CCAA-B5FF-4E2E-9ADB-C42D44DF6E75}" type="presParOf" srcId="{54E5D987-3156-4B96-B541-6C6BE42B49ED}" destId="{5EEBC74D-E301-4909-96A4-CA505C431699}" srcOrd="8" destOrd="0" presId="urn:microsoft.com/office/officeart/2005/8/layout/chevron2"/>
    <dgm:cxn modelId="{C2454A8D-A34E-44AF-BEAD-BFB6CD909187}" type="presParOf" srcId="{5EEBC74D-E301-4909-96A4-CA505C431699}" destId="{67C52772-9E83-4BF9-B2FF-DFD9FB608A8A}" srcOrd="0" destOrd="0" presId="urn:microsoft.com/office/officeart/2005/8/layout/chevron2"/>
    <dgm:cxn modelId="{21613933-A70E-4EE0-BBF7-A5423C4D9480}" type="presParOf" srcId="{5EEBC74D-E301-4909-96A4-CA505C431699}" destId="{541A0BF4-386C-42AE-ABDB-09E059477EFB}" srcOrd="1" destOrd="0" presId="urn:microsoft.com/office/officeart/2005/8/layout/chevron2"/>
    <dgm:cxn modelId="{A11F1A44-BB20-4F08-B1BD-600CB14CD538}" type="presParOf" srcId="{54E5D987-3156-4B96-B541-6C6BE42B49ED}" destId="{F946BF8C-8046-496A-83F3-02B7EB165F87}" srcOrd="9" destOrd="0" presId="urn:microsoft.com/office/officeart/2005/8/layout/chevron2"/>
    <dgm:cxn modelId="{856FBCDB-E0BB-41FB-B44D-E46EBC4E65E4}" type="presParOf" srcId="{54E5D987-3156-4B96-B541-6C6BE42B49ED}" destId="{59F180B8-A442-47D6-B291-9466367480A5}" srcOrd="10" destOrd="0" presId="urn:microsoft.com/office/officeart/2005/8/layout/chevron2"/>
    <dgm:cxn modelId="{D05E7B68-E2C4-4C57-A0E6-3198375B075E}" type="presParOf" srcId="{59F180B8-A442-47D6-B291-9466367480A5}" destId="{3450E231-A0E3-450E-8415-0FAC13ED1C12}" srcOrd="0" destOrd="0" presId="urn:microsoft.com/office/officeart/2005/8/layout/chevron2"/>
    <dgm:cxn modelId="{11BF5DD8-C561-4004-A0BD-BFFC618A3B1C}" type="presParOf" srcId="{59F180B8-A442-47D6-B291-9466367480A5}" destId="{C00C8259-E637-4ACE-9227-806B7DA1482E}" srcOrd="1" destOrd="0" presId="urn:microsoft.com/office/officeart/2005/8/layout/chevron2"/>
    <dgm:cxn modelId="{BBEBA505-0770-4D5A-89E1-508112D0FFF7}" type="presParOf" srcId="{54E5D987-3156-4B96-B541-6C6BE42B49ED}" destId="{2BCBD29F-CE1B-444A-A865-D9DB134D0043}" srcOrd="11" destOrd="0" presId="urn:microsoft.com/office/officeart/2005/8/layout/chevron2"/>
    <dgm:cxn modelId="{AA93A369-13C7-4A70-B443-7B41EE1A9222}" type="presParOf" srcId="{54E5D987-3156-4B96-B541-6C6BE42B49ED}" destId="{53512145-1C32-4213-9D5B-ABFA69A4BE40}" srcOrd="12" destOrd="0" presId="urn:microsoft.com/office/officeart/2005/8/layout/chevron2"/>
    <dgm:cxn modelId="{3975E3FC-2185-40DA-9C19-3272C99BC6F1}" type="presParOf" srcId="{53512145-1C32-4213-9D5B-ABFA69A4BE40}" destId="{50198F71-1C49-4947-855E-030F5D3B5C9A}" srcOrd="0" destOrd="0" presId="urn:microsoft.com/office/officeart/2005/8/layout/chevron2"/>
    <dgm:cxn modelId="{35FC6133-4C14-4329-8C46-44FEE600F675}" type="presParOf" srcId="{53512145-1C32-4213-9D5B-ABFA69A4BE40}" destId="{23970DA8-2F4E-43DD-96D4-860FAC2FBE80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D8C357-997A-4CDA-8864-00BE00F0169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1FDD524F-844F-4C5B-93F0-A5E7097CFE84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заявление подано с нарушением требований части третьей статьи 8 или части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первой статьи 10 Закона Российской Федерации «О средствах массовой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информации»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0A088-8D6F-4A8A-9471-99E4B4862861}" type="parTrans" cxnId="{EE3532C2-258F-4201-BB7C-019ACB5A7960}">
      <dgm:prSet/>
      <dgm:spPr/>
      <dgm:t>
        <a:bodyPr/>
        <a:lstStyle/>
        <a:p>
          <a:endParaRPr lang="ru-RU"/>
        </a:p>
      </dgm:t>
    </dgm:pt>
    <dgm:pt modelId="{1535D6E3-7D53-4B48-BD21-B961E54A7DBA}" type="sibTrans" cxnId="{EE3532C2-258F-4201-BB7C-019ACB5A7960}">
      <dgm:prSet/>
      <dgm:spPr/>
      <dgm:t>
        <a:bodyPr/>
        <a:lstStyle/>
        <a:p>
          <a:endParaRPr lang="ru-RU"/>
        </a:p>
      </dgm:t>
    </dgm:pt>
    <dgm:pt modelId="{7B5FB6E6-2A45-4175-801D-A8B505081179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з</a:t>
          </a: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аявление от имени учредителя подано лицом, не имеющим на то</a:t>
          </a:r>
          <a:b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</a:b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полномочий</a:t>
          </a:r>
          <a:endParaRPr kumimoji="0" lang="ru-RU" sz="1200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060673C9-A2C7-4D7A-914C-3631B3238D6F}" type="parTrans" cxnId="{B95A84B6-84AF-45B7-BF8E-069BA06866DF}">
      <dgm:prSet/>
      <dgm:spPr/>
      <dgm:t>
        <a:bodyPr/>
        <a:lstStyle/>
        <a:p>
          <a:endParaRPr lang="ru-RU"/>
        </a:p>
      </dgm:t>
    </dgm:pt>
    <dgm:pt modelId="{CDF63925-09F0-4F99-BCEA-C60467D5C79E}" type="sibTrans" cxnId="{B95A84B6-84AF-45B7-BF8E-069BA06866DF}">
      <dgm:prSet/>
      <dgm:spPr/>
      <dgm:t>
        <a:bodyPr/>
        <a:lstStyle/>
        <a:p>
          <a:endParaRPr lang="ru-RU"/>
        </a:p>
      </dgm:t>
    </dgm:pt>
    <dgm:pt modelId="{23AC435E-CFCE-4697-9E37-5427B5BBCB03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не уплачена государственная пошлина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3F8C39-3C0B-4F1E-8D4F-6476A16B5307}" type="parTrans" cxnId="{010E822E-B097-4F59-9E8B-58B3709CE04D}">
      <dgm:prSet/>
      <dgm:spPr/>
      <dgm:t>
        <a:bodyPr/>
        <a:lstStyle/>
        <a:p>
          <a:endParaRPr lang="ru-RU"/>
        </a:p>
      </dgm:t>
    </dgm:pt>
    <dgm:pt modelId="{849517C2-D91E-4316-9F1C-2031E0313FF3}" type="sibTrans" cxnId="{010E822E-B097-4F59-9E8B-58B3709CE04D}">
      <dgm:prSet/>
      <dgm:spPr/>
      <dgm:t>
        <a:bodyPr/>
        <a:lstStyle/>
        <a:p>
          <a:endParaRPr lang="ru-RU"/>
        </a:p>
      </dgm:t>
    </dgm:pt>
    <dgm:pt modelId="{3680D97E-5A56-426A-907F-09BB94F06624}" type="pres">
      <dgm:prSet presAssocID="{7BD8C357-997A-4CDA-8864-00BE00F0169B}" presName="compositeShape" presStyleCnt="0">
        <dgm:presLayoutVars>
          <dgm:dir/>
          <dgm:resizeHandles/>
        </dgm:presLayoutVars>
      </dgm:prSet>
      <dgm:spPr/>
    </dgm:pt>
    <dgm:pt modelId="{274A237B-3523-4822-BEB7-961218401C1F}" type="pres">
      <dgm:prSet presAssocID="{7BD8C357-997A-4CDA-8864-00BE00F0169B}" presName="pyramid" presStyleLbl="node1" presStyleIdx="0" presStyleCnt="1" custScaleX="78738" custLinFactNeighborX="-971" custLinFactNeighborY="5704"/>
      <dgm:spPr>
        <a:solidFill>
          <a:srgbClr val="3399FF"/>
        </a:solidFill>
      </dgm:spPr>
    </dgm:pt>
    <dgm:pt modelId="{E5E33CFD-74F4-4DD9-BCDF-BC0A7DF95EF7}" type="pres">
      <dgm:prSet presAssocID="{7BD8C357-997A-4CDA-8864-00BE00F0169B}" presName="theList" presStyleCnt="0"/>
      <dgm:spPr/>
    </dgm:pt>
    <dgm:pt modelId="{300DE38B-984D-4619-8079-64BD4395B269}" type="pres">
      <dgm:prSet presAssocID="{1FDD524F-844F-4C5B-93F0-A5E7097CFE84}" presName="aNode" presStyleLbl="fgAcc1" presStyleIdx="0" presStyleCnt="3" custScaleX="108142" custScaleY="282375" custLinFactNeighborX="3119" custLinFactNeighborY="-53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9706C-57EF-4307-8585-F063E6388A91}" type="pres">
      <dgm:prSet presAssocID="{1FDD524F-844F-4C5B-93F0-A5E7097CFE84}" presName="aSpace" presStyleCnt="0"/>
      <dgm:spPr/>
    </dgm:pt>
    <dgm:pt modelId="{D61598E8-50C8-496A-85A9-85AD82F7009B}" type="pres">
      <dgm:prSet presAssocID="{7B5FB6E6-2A45-4175-801D-A8B505081179}" presName="aNode" presStyleLbl="fgAcc1" presStyleIdx="1" presStyleCnt="3" custScaleX="109707" custScaleY="257992" custLinFactNeighborX="3312" custLinFactNeighborY="22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23632-3125-4916-8EF7-A0022A0FC40F}" type="pres">
      <dgm:prSet presAssocID="{7B5FB6E6-2A45-4175-801D-A8B505081179}" presName="aSpace" presStyleCnt="0"/>
      <dgm:spPr/>
    </dgm:pt>
    <dgm:pt modelId="{A470DCC6-DE5A-453E-A478-6569E67BA534}" type="pres">
      <dgm:prSet presAssocID="{23AC435E-CFCE-4697-9E37-5427B5BBCB03}" presName="aNode" presStyleLbl="fgAcc1" presStyleIdx="2" presStyleCnt="3" custScaleX="111587" custScaleY="293007" custLinFactNeighborX="2356" custLinFactNeighborY="95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2C2F1-E004-48E4-AA46-B644AF90072C}" type="pres">
      <dgm:prSet presAssocID="{23AC435E-CFCE-4697-9E37-5427B5BBCB03}" presName="aSpace" presStyleCnt="0"/>
      <dgm:spPr/>
    </dgm:pt>
  </dgm:ptLst>
  <dgm:cxnLst>
    <dgm:cxn modelId="{4068CB2A-985F-4B32-9BEA-3A345F0C612B}" type="presOf" srcId="{23AC435E-CFCE-4697-9E37-5427B5BBCB03}" destId="{A470DCC6-DE5A-453E-A478-6569E67BA534}" srcOrd="0" destOrd="0" presId="urn:microsoft.com/office/officeart/2005/8/layout/pyramid2"/>
    <dgm:cxn modelId="{1316E9D6-6811-4098-9E29-D0D659CB3A8D}" type="presOf" srcId="{7BD8C357-997A-4CDA-8864-00BE00F0169B}" destId="{3680D97E-5A56-426A-907F-09BB94F06624}" srcOrd="0" destOrd="0" presId="urn:microsoft.com/office/officeart/2005/8/layout/pyramid2"/>
    <dgm:cxn modelId="{40379085-28A9-48C4-BE7A-20CF2B90642E}" type="presOf" srcId="{1FDD524F-844F-4C5B-93F0-A5E7097CFE84}" destId="{300DE38B-984D-4619-8079-64BD4395B269}" srcOrd="0" destOrd="0" presId="urn:microsoft.com/office/officeart/2005/8/layout/pyramid2"/>
    <dgm:cxn modelId="{EA25BAED-A94C-49F9-9311-C4E2574E70D5}" type="presOf" srcId="{7B5FB6E6-2A45-4175-801D-A8B505081179}" destId="{D61598E8-50C8-496A-85A9-85AD82F7009B}" srcOrd="0" destOrd="0" presId="urn:microsoft.com/office/officeart/2005/8/layout/pyramid2"/>
    <dgm:cxn modelId="{B95A84B6-84AF-45B7-BF8E-069BA06866DF}" srcId="{7BD8C357-997A-4CDA-8864-00BE00F0169B}" destId="{7B5FB6E6-2A45-4175-801D-A8B505081179}" srcOrd="1" destOrd="0" parTransId="{060673C9-A2C7-4D7A-914C-3631B3238D6F}" sibTransId="{CDF63925-09F0-4F99-BCEA-C60467D5C79E}"/>
    <dgm:cxn modelId="{EE3532C2-258F-4201-BB7C-019ACB5A7960}" srcId="{7BD8C357-997A-4CDA-8864-00BE00F0169B}" destId="{1FDD524F-844F-4C5B-93F0-A5E7097CFE84}" srcOrd="0" destOrd="0" parTransId="{81F0A088-8D6F-4A8A-9471-99E4B4862861}" sibTransId="{1535D6E3-7D53-4B48-BD21-B961E54A7DBA}"/>
    <dgm:cxn modelId="{010E822E-B097-4F59-9E8B-58B3709CE04D}" srcId="{7BD8C357-997A-4CDA-8864-00BE00F0169B}" destId="{23AC435E-CFCE-4697-9E37-5427B5BBCB03}" srcOrd="2" destOrd="0" parTransId="{543F8C39-3C0B-4F1E-8D4F-6476A16B5307}" sibTransId="{849517C2-D91E-4316-9F1C-2031E0313FF3}"/>
    <dgm:cxn modelId="{3B35C86D-3005-42D3-A909-459200B5A954}" type="presParOf" srcId="{3680D97E-5A56-426A-907F-09BB94F06624}" destId="{274A237B-3523-4822-BEB7-961218401C1F}" srcOrd="0" destOrd="0" presId="urn:microsoft.com/office/officeart/2005/8/layout/pyramid2"/>
    <dgm:cxn modelId="{B9FA955C-EB39-46C1-B1C9-CA6C016C433E}" type="presParOf" srcId="{3680D97E-5A56-426A-907F-09BB94F06624}" destId="{E5E33CFD-74F4-4DD9-BCDF-BC0A7DF95EF7}" srcOrd="1" destOrd="0" presId="urn:microsoft.com/office/officeart/2005/8/layout/pyramid2"/>
    <dgm:cxn modelId="{92AB904F-5154-4E43-9781-FFE0726A4FB8}" type="presParOf" srcId="{E5E33CFD-74F4-4DD9-BCDF-BC0A7DF95EF7}" destId="{300DE38B-984D-4619-8079-64BD4395B269}" srcOrd="0" destOrd="0" presId="urn:microsoft.com/office/officeart/2005/8/layout/pyramid2"/>
    <dgm:cxn modelId="{D7672905-69C3-4DD2-BD4E-098E22AA3A5F}" type="presParOf" srcId="{E5E33CFD-74F4-4DD9-BCDF-BC0A7DF95EF7}" destId="{A539706C-57EF-4307-8585-F063E6388A91}" srcOrd="1" destOrd="0" presId="urn:microsoft.com/office/officeart/2005/8/layout/pyramid2"/>
    <dgm:cxn modelId="{3A498042-8639-450A-802A-DABE80DF0854}" type="presParOf" srcId="{E5E33CFD-74F4-4DD9-BCDF-BC0A7DF95EF7}" destId="{D61598E8-50C8-496A-85A9-85AD82F7009B}" srcOrd="2" destOrd="0" presId="urn:microsoft.com/office/officeart/2005/8/layout/pyramid2"/>
    <dgm:cxn modelId="{8CCB3EDB-1984-4C8C-BB44-91661048AB8B}" type="presParOf" srcId="{E5E33CFD-74F4-4DD9-BCDF-BC0A7DF95EF7}" destId="{38223632-3125-4916-8EF7-A0022A0FC40F}" srcOrd="3" destOrd="0" presId="urn:microsoft.com/office/officeart/2005/8/layout/pyramid2"/>
    <dgm:cxn modelId="{0281B2F0-880E-43BB-8E80-4B26DC54713A}" type="presParOf" srcId="{E5E33CFD-74F4-4DD9-BCDF-BC0A7DF95EF7}" destId="{A470DCC6-DE5A-453E-A478-6569E67BA534}" srcOrd="4" destOrd="0" presId="urn:microsoft.com/office/officeart/2005/8/layout/pyramid2"/>
    <dgm:cxn modelId="{AB5030E8-A8AD-4F8E-B057-11687441B68F}" type="presParOf" srcId="{E5E33CFD-74F4-4DD9-BCDF-BC0A7DF95EF7}" destId="{A6B2C2F1-E004-48E4-AA46-B644AF90072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</dgm:spPr>
      <dgm:t>
        <a:bodyPr/>
        <a:lstStyle/>
        <a:p>
          <a:pPr algn="l"/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 редакции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прекращении деятельности СМИ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периодичности выпуска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максимального объёма СМИ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приостановлении деятельности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возобновлении деятельности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 custLinFactNeighborX="1468" custLinFactNeighborY="-9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16" custLinFactNeighborY="4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4" custLinFactNeighborY="5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195" custLinFactNeighborY="5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48E168-C643-44F4-BF4A-1365EF4B99F1}" type="presOf" srcId="{81848AC4-5F7F-4144-B5E8-CBF39F0A092E}" destId="{5143792E-31E3-4D33-AEED-211173ED5E55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8E69690B-AA12-4A0F-96B2-93BD15B0CD62}" type="presOf" srcId="{2A8CA288-4C9D-4B77-BA3D-3821D23FF163}" destId="{1B13C1E7-4CDD-499C-9A3F-C3A46D29226B}" srcOrd="0" destOrd="0" presId="urn:microsoft.com/office/officeart/2005/8/layout/chevron2"/>
    <dgm:cxn modelId="{0ACA1B51-57FB-4E8F-9070-9362700526B5}" type="presOf" srcId="{9D5992A0-9654-47ED-9D7B-AF0B637AB6B5}" destId="{541A0BF4-386C-42AE-ABDB-09E059477EFB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D8A978DB-B22C-4D0E-B027-1ADC12BE373E}" type="presOf" srcId="{16707431-F6E1-451C-A003-7CF1E8DADDC1}" destId="{6547B879-EE68-4014-B1C3-5BD94E9409BB}" srcOrd="0" destOrd="0" presId="urn:microsoft.com/office/officeart/2005/8/layout/chevron2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F50C3B06-1DB1-41C3-8F0B-ED33F7736402}" type="presOf" srcId="{2BB6D781-1AE2-4AF6-918A-F2686B344325}" destId="{35862446-6A4D-4F9A-B375-2838520273BE}" srcOrd="0" destOrd="0" presId="urn:microsoft.com/office/officeart/2005/8/layout/chevron2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962C7204-DE1E-44F0-94FC-AA34B15B2CAE}" type="presOf" srcId="{D75753AF-8D4B-41FE-AEFF-1D66865F98B5}" destId="{3450E231-A0E3-450E-8415-0FAC13ED1C12}" srcOrd="0" destOrd="0" presId="urn:microsoft.com/office/officeart/2005/8/layout/chevron2"/>
    <dgm:cxn modelId="{6D747B4E-DCD2-4941-A9D8-EC1F4828A811}" type="presOf" srcId="{DC81ADF3-F69F-40A5-9994-1F61544B21FE}" destId="{C3E00CA8-54B6-4563-80F5-EAC9771EEFEC}" srcOrd="0" destOrd="0" presId="urn:microsoft.com/office/officeart/2005/8/layout/chevron2"/>
    <dgm:cxn modelId="{3C0C1A5A-9A8A-4B6D-A014-A7141DB37123}" type="presOf" srcId="{84F55F8E-59E6-4EE4-91AA-94E9298205A2}" destId="{F4D931C6-ED26-4338-9733-47F3878BC464}" srcOrd="0" destOrd="0" presId="urn:microsoft.com/office/officeart/2005/8/layout/chevron2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FDE028E4-CE16-4643-A8F4-96DBE849BF6D}" type="presOf" srcId="{24F5F3FD-5D6B-4F74-AFA7-F5562CE3335C}" destId="{C00C8259-E637-4ACE-9227-806B7DA1482E}" srcOrd="0" destOrd="0" presId="urn:microsoft.com/office/officeart/2005/8/layout/chevron2"/>
    <dgm:cxn modelId="{223891BB-8038-42FA-A053-88014A471DF1}" type="presOf" srcId="{1946D900-678B-4D54-9614-FF3FC76EDA25}" destId="{23970DA8-2F4E-43DD-96D4-860FAC2FBE80}" srcOrd="0" destOrd="0" presId="urn:microsoft.com/office/officeart/2005/8/layout/chevron2"/>
    <dgm:cxn modelId="{6A11F6F2-3B83-4C7B-816C-C7C3DCEC1EEE}" type="presOf" srcId="{549A074C-26BF-4894-8525-B85043A56B51}" destId="{15ABE7B8-55E6-4DA8-A460-9057386043BC}" srcOrd="0" destOrd="0" presId="urn:microsoft.com/office/officeart/2005/8/layout/chevron2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9831C821-6ADF-415B-A15F-D8CC850AD96D}" type="presOf" srcId="{EDF94C0B-6A0C-452B-A0E6-DECEF59DDEED}" destId="{50198F71-1C49-4947-855E-030F5D3B5C9A}" srcOrd="0" destOrd="0" presId="urn:microsoft.com/office/officeart/2005/8/layout/chevron2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EA7A7C68-7984-451D-80F8-568CEC1970E3}" type="presOf" srcId="{2EDA4832-6DCE-48CF-94F4-4F3CA983A2DF}" destId="{67C52772-9E83-4BF9-B2FF-DFD9FB608A8A}" srcOrd="0" destOrd="0" presId="urn:microsoft.com/office/officeart/2005/8/layout/chevron2"/>
    <dgm:cxn modelId="{B7823655-A1B9-49FB-B340-BA9883CB9ABD}" type="presOf" srcId="{5382CB8F-77E7-4458-B707-C55ED7EA607F}" destId="{54E5D987-3156-4B96-B541-6C6BE42B49ED}" srcOrd="0" destOrd="0" presId="urn:microsoft.com/office/officeart/2005/8/layout/chevron2"/>
    <dgm:cxn modelId="{EA37BDD2-2DA1-49A5-9A39-47839132E878}" type="presOf" srcId="{C2AFBEFD-C0F9-4B2E-A42F-25A9ED11B628}" destId="{B7612FB9-3A36-4BC9-95E0-423200AB9381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A376B046-5CF7-43C8-917A-37906A0BAC64}" type="presParOf" srcId="{54E5D987-3156-4B96-B541-6C6BE42B49ED}" destId="{783CCFB4-1E1B-4B87-BFE8-BF1895D567CD}" srcOrd="0" destOrd="0" presId="urn:microsoft.com/office/officeart/2005/8/layout/chevron2"/>
    <dgm:cxn modelId="{25237884-345C-48E8-8C40-0C28662ED9ED}" type="presParOf" srcId="{783CCFB4-1E1B-4B87-BFE8-BF1895D567CD}" destId="{B7612FB9-3A36-4BC9-95E0-423200AB9381}" srcOrd="0" destOrd="0" presId="urn:microsoft.com/office/officeart/2005/8/layout/chevron2"/>
    <dgm:cxn modelId="{318A360C-80ED-4B21-A82F-78B1130C0589}" type="presParOf" srcId="{783CCFB4-1E1B-4B87-BFE8-BF1895D567CD}" destId="{5143792E-31E3-4D33-AEED-211173ED5E55}" srcOrd="1" destOrd="0" presId="urn:microsoft.com/office/officeart/2005/8/layout/chevron2"/>
    <dgm:cxn modelId="{7D7EF646-2151-4DA2-92C5-AB618E2F19E8}" type="presParOf" srcId="{54E5D987-3156-4B96-B541-6C6BE42B49ED}" destId="{C4DFD54B-4838-4C17-8A47-C4FC50D9A168}" srcOrd="1" destOrd="0" presId="urn:microsoft.com/office/officeart/2005/8/layout/chevron2"/>
    <dgm:cxn modelId="{AB452F11-BB92-4030-822B-1DC3D3C7C8F5}" type="presParOf" srcId="{54E5D987-3156-4B96-B541-6C6BE42B49ED}" destId="{EDB22828-E771-4E6A-AFAE-965A2E197D60}" srcOrd="2" destOrd="0" presId="urn:microsoft.com/office/officeart/2005/8/layout/chevron2"/>
    <dgm:cxn modelId="{0B945966-6E5B-417E-8123-A4AD552F7932}" type="presParOf" srcId="{EDB22828-E771-4E6A-AFAE-965A2E197D60}" destId="{15ABE7B8-55E6-4DA8-A460-9057386043BC}" srcOrd="0" destOrd="0" presId="urn:microsoft.com/office/officeart/2005/8/layout/chevron2"/>
    <dgm:cxn modelId="{C73146BD-9574-4956-ABDC-CD465251E08D}" type="presParOf" srcId="{EDB22828-E771-4E6A-AFAE-965A2E197D60}" destId="{F4D931C6-ED26-4338-9733-47F3878BC464}" srcOrd="1" destOrd="0" presId="urn:microsoft.com/office/officeart/2005/8/layout/chevron2"/>
    <dgm:cxn modelId="{D1C1833B-50FB-48B6-9675-790758DBE7DB}" type="presParOf" srcId="{54E5D987-3156-4B96-B541-6C6BE42B49ED}" destId="{FF36BDA3-78A0-4A97-8DB4-5CF76D4F44F5}" srcOrd="3" destOrd="0" presId="urn:microsoft.com/office/officeart/2005/8/layout/chevron2"/>
    <dgm:cxn modelId="{7F4DB7E1-0506-4AEC-A88B-96B32DACC15E}" type="presParOf" srcId="{54E5D987-3156-4B96-B541-6C6BE42B49ED}" destId="{30F994CF-10FA-4A0B-B20E-B532269DBE9D}" srcOrd="4" destOrd="0" presId="urn:microsoft.com/office/officeart/2005/8/layout/chevron2"/>
    <dgm:cxn modelId="{3B02BE4E-B700-4468-9A80-487EC2038D7D}" type="presParOf" srcId="{30F994CF-10FA-4A0B-B20E-B532269DBE9D}" destId="{C3E00CA8-54B6-4563-80F5-EAC9771EEFEC}" srcOrd="0" destOrd="0" presId="urn:microsoft.com/office/officeart/2005/8/layout/chevron2"/>
    <dgm:cxn modelId="{2A08F4E4-0671-4069-ACE8-C70F845A3061}" type="presParOf" srcId="{30F994CF-10FA-4A0B-B20E-B532269DBE9D}" destId="{35862446-6A4D-4F9A-B375-2838520273BE}" srcOrd="1" destOrd="0" presId="urn:microsoft.com/office/officeart/2005/8/layout/chevron2"/>
    <dgm:cxn modelId="{375514A3-A660-4929-BCCE-D739129C5E12}" type="presParOf" srcId="{54E5D987-3156-4B96-B541-6C6BE42B49ED}" destId="{3B87157E-9FDE-46DB-B539-B45361C1C2A4}" srcOrd="5" destOrd="0" presId="urn:microsoft.com/office/officeart/2005/8/layout/chevron2"/>
    <dgm:cxn modelId="{0B6080C1-3C99-4C9F-B63D-610140F1A71B}" type="presParOf" srcId="{54E5D987-3156-4B96-B541-6C6BE42B49ED}" destId="{D0FAEE10-8A45-44FE-A0A1-0AACCB8D8CB8}" srcOrd="6" destOrd="0" presId="urn:microsoft.com/office/officeart/2005/8/layout/chevron2"/>
    <dgm:cxn modelId="{2E36E6C5-29DE-4021-82B8-7CD8CCE01B03}" type="presParOf" srcId="{D0FAEE10-8A45-44FE-A0A1-0AACCB8D8CB8}" destId="{6547B879-EE68-4014-B1C3-5BD94E9409BB}" srcOrd="0" destOrd="0" presId="urn:microsoft.com/office/officeart/2005/8/layout/chevron2"/>
    <dgm:cxn modelId="{396076A4-CF34-4199-88B6-EE10B6520AC9}" type="presParOf" srcId="{D0FAEE10-8A45-44FE-A0A1-0AACCB8D8CB8}" destId="{1B13C1E7-4CDD-499C-9A3F-C3A46D29226B}" srcOrd="1" destOrd="0" presId="urn:microsoft.com/office/officeart/2005/8/layout/chevron2"/>
    <dgm:cxn modelId="{DD1D7DBE-1B38-478A-B96B-0587AF71CED2}" type="presParOf" srcId="{54E5D987-3156-4B96-B541-6C6BE42B49ED}" destId="{F992D2F3-EDC9-43E0-8A2A-9E6342A4B03B}" srcOrd="7" destOrd="0" presId="urn:microsoft.com/office/officeart/2005/8/layout/chevron2"/>
    <dgm:cxn modelId="{C61B7F30-1A80-4170-8D3C-A12C15AF57C1}" type="presParOf" srcId="{54E5D987-3156-4B96-B541-6C6BE42B49ED}" destId="{5EEBC74D-E301-4909-96A4-CA505C431699}" srcOrd="8" destOrd="0" presId="urn:microsoft.com/office/officeart/2005/8/layout/chevron2"/>
    <dgm:cxn modelId="{14F7484C-6ABB-4040-92ED-C6829496E8EE}" type="presParOf" srcId="{5EEBC74D-E301-4909-96A4-CA505C431699}" destId="{67C52772-9E83-4BF9-B2FF-DFD9FB608A8A}" srcOrd="0" destOrd="0" presId="urn:microsoft.com/office/officeart/2005/8/layout/chevron2"/>
    <dgm:cxn modelId="{586792E4-F183-42AC-9BC7-26B20DC2FA71}" type="presParOf" srcId="{5EEBC74D-E301-4909-96A4-CA505C431699}" destId="{541A0BF4-386C-42AE-ABDB-09E059477EFB}" srcOrd="1" destOrd="0" presId="urn:microsoft.com/office/officeart/2005/8/layout/chevron2"/>
    <dgm:cxn modelId="{D5729722-D154-4A91-9544-91A7845E2A3D}" type="presParOf" srcId="{54E5D987-3156-4B96-B541-6C6BE42B49ED}" destId="{F946BF8C-8046-496A-83F3-02B7EB165F87}" srcOrd="9" destOrd="0" presId="urn:microsoft.com/office/officeart/2005/8/layout/chevron2"/>
    <dgm:cxn modelId="{C01C85D1-CA35-4838-BC5B-CADE54519C85}" type="presParOf" srcId="{54E5D987-3156-4B96-B541-6C6BE42B49ED}" destId="{59F180B8-A442-47D6-B291-9466367480A5}" srcOrd="10" destOrd="0" presId="urn:microsoft.com/office/officeart/2005/8/layout/chevron2"/>
    <dgm:cxn modelId="{9F4D36DC-300E-48BD-BAC7-EE5F8A7A64BE}" type="presParOf" srcId="{59F180B8-A442-47D6-B291-9466367480A5}" destId="{3450E231-A0E3-450E-8415-0FAC13ED1C12}" srcOrd="0" destOrd="0" presId="urn:microsoft.com/office/officeart/2005/8/layout/chevron2"/>
    <dgm:cxn modelId="{B88FCD64-36BF-4861-AE5E-EA3533B4B259}" type="presParOf" srcId="{59F180B8-A442-47D6-B291-9466367480A5}" destId="{C00C8259-E637-4ACE-9227-806B7DA1482E}" srcOrd="1" destOrd="0" presId="urn:microsoft.com/office/officeart/2005/8/layout/chevron2"/>
    <dgm:cxn modelId="{36768071-5196-4164-BDAF-88CED83C5E05}" type="presParOf" srcId="{54E5D987-3156-4B96-B541-6C6BE42B49ED}" destId="{2BCBD29F-CE1B-444A-A865-D9DB134D0043}" srcOrd="11" destOrd="0" presId="urn:microsoft.com/office/officeart/2005/8/layout/chevron2"/>
    <dgm:cxn modelId="{E990EAE5-C6F5-457C-B54C-4D9C6F500602}" type="presParOf" srcId="{54E5D987-3156-4B96-B541-6C6BE42B49ED}" destId="{53512145-1C32-4213-9D5B-ABFA69A4BE40}" srcOrd="12" destOrd="0" presId="urn:microsoft.com/office/officeart/2005/8/layout/chevron2"/>
    <dgm:cxn modelId="{34EDC25B-E707-4643-838F-738B15795BB0}" type="presParOf" srcId="{53512145-1C32-4213-9D5B-ABFA69A4BE40}" destId="{50198F71-1C49-4947-855E-030F5D3B5C9A}" srcOrd="0" destOrd="0" presId="urn:microsoft.com/office/officeart/2005/8/layout/chevron2"/>
    <dgm:cxn modelId="{97FE4925-2AA5-4536-AB22-9457E152C193}" type="presParOf" srcId="{53512145-1C32-4213-9D5B-ABFA69A4BE40}" destId="{23970DA8-2F4E-43DD-96D4-860FAC2FBE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D44D37-6D71-4198-834F-F6381627B9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373F18D-B20E-43EC-A7BF-2C0DCD7D9883}">
      <dgm:prSet phldrT="[Текст]" phldr="1"/>
      <dgm:spPr/>
      <dgm:t>
        <a:bodyPr/>
        <a:lstStyle/>
        <a:p>
          <a:endParaRPr lang="ru-RU" dirty="0"/>
        </a:p>
      </dgm:t>
    </dgm:pt>
    <dgm:pt modelId="{C213DFA5-3ECD-43DF-8740-AF9A515747FE}" type="parTrans" cxnId="{40DEA31A-3266-40F9-8085-ADB0C2212493}">
      <dgm:prSet/>
      <dgm:spPr/>
      <dgm:t>
        <a:bodyPr/>
        <a:lstStyle/>
        <a:p>
          <a:endParaRPr lang="ru-RU"/>
        </a:p>
      </dgm:t>
    </dgm:pt>
    <dgm:pt modelId="{8BDBD224-21C3-4178-900E-1611D9D09F29}" type="sibTrans" cxnId="{40DEA31A-3266-40F9-8085-ADB0C2212493}">
      <dgm:prSet/>
      <dgm:spPr/>
      <dgm:t>
        <a:bodyPr/>
        <a:lstStyle/>
        <a:p>
          <a:endParaRPr lang="ru-RU"/>
        </a:p>
      </dgm:t>
    </dgm:pt>
    <dgm:pt modelId="{B32E0B1B-AC96-4E94-999F-01E17CA68CA6}">
      <dgm:prSet phldrT="[Текст]" phldr="1"/>
      <dgm:spPr/>
      <dgm:t>
        <a:bodyPr/>
        <a:lstStyle/>
        <a:p>
          <a:endParaRPr lang="ru-RU" dirty="0"/>
        </a:p>
      </dgm:t>
    </dgm:pt>
    <dgm:pt modelId="{7101460F-5138-4F9E-971C-FBF16935AEA2}" type="parTrans" cxnId="{E494ED68-FA2B-4B0E-8B95-C236725E7A0F}">
      <dgm:prSet/>
      <dgm:spPr/>
      <dgm:t>
        <a:bodyPr/>
        <a:lstStyle/>
        <a:p>
          <a:endParaRPr lang="ru-RU"/>
        </a:p>
      </dgm:t>
    </dgm:pt>
    <dgm:pt modelId="{93045E03-E5DD-48F2-804A-959F57D808E5}" type="sibTrans" cxnId="{E494ED68-FA2B-4B0E-8B95-C236725E7A0F}">
      <dgm:prSet/>
      <dgm:spPr/>
      <dgm:t>
        <a:bodyPr/>
        <a:lstStyle/>
        <a:p>
          <a:endParaRPr lang="ru-RU"/>
        </a:p>
      </dgm:t>
    </dgm:pt>
    <dgm:pt modelId="{C7D8D6CB-C647-47D2-AB42-8DF675D517C0}">
      <dgm:prSet phldrT="[Текст]" phldr="1"/>
      <dgm:spPr/>
      <dgm:t>
        <a:bodyPr/>
        <a:lstStyle/>
        <a:p>
          <a:endParaRPr lang="ru-RU" dirty="0"/>
        </a:p>
      </dgm:t>
    </dgm:pt>
    <dgm:pt modelId="{30795271-215A-40A9-8953-E463AB55FDE5}" type="parTrans" cxnId="{646B2970-26E8-49FB-A89E-661FF74C933A}">
      <dgm:prSet/>
      <dgm:spPr/>
      <dgm:t>
        <a:bodyPr/>
        <a:lstStyle/>
        <a:p>
          <a:endParaRPr lang="ru-RU"/>
        </a:p>
      </dgm:t>
    </dgm:pt>
    <dgm:pt modelId="{90058222-CDFC-4CB4-921E-0084ED666771}" type="sibTrans" cxnId="{646B2970-26E8-49FB-A89E-661FF74C933A}">
      <dgm:prSet/>
      <dgm:spPr/>
      <dgm:t>
        <a:bodyPr/>
        <a:lstStyle/>
        <a:p>
          <a:endParaRPr lang="ru-RU"/>
        </a:p>
      </dgm:t>
    </dgm:pt>
    <dgm:pt modelId="{BB70F45B-F649-4997-BDF0-149131C845EB}">
      <dgm:prSet phldrT="[Текст]" phldr="1"/>
      <dgm:spPr/>
      <dgm:t>
        <a:bodyPr/>
        <a:lstStyle/>
        <a:p>
          <a:endParaRPr lang="ru-RU" dirty="0"/>
        </a:p>
      </dgm:t>
    </dgm:pt>
    <dgm:pt modelId="{1075865E-C3B7-4D88-BB03-C2902629FC3B}" type="parTrans" cxnId="{E7CA53C5-4A52-4F64-A922-7D1B464731CA}">
      <dgm:prSet/>
      <dgm:spPr/>
      <dgm:t>
        <a:bodyPr/>
        <a:lstStyle/>
        <a:p>
          <a:endParaRPr lang="ru-RU"/>
        </a:p>
      </dgm:t>
    </dgm:pt>
    <dgm:pt modelId="{69CF21F2-DD7D-4F7F-BC83-D0D416AD2B71}" type="sibTrans" cxnId="{E7CA53C5-4A52-4F64-A922-7D1B464731CA}">
      <dgm:prSet/>
      <dgm:spPr/>
      <dgm:t>
        <a:bodyPr/>
        <a:lstStyle/>
        <a:p>
          <a:endParaRPr lang="ru-RU"/>
        </a:p>
      </dgm:t>
    </dgm:pt>
    <dgm:pt modelId="{CA05B318-F741-453C-B9E1-5E1FA8514C49}" type="pres">
      <dgm:prSet presAssocID="{03D44D37-6D71-4198-834F-F6381627B9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7B2CCD-40FE-4CD4-9A7D-B45F9A52F302}" type="pres">
      <dgm:prSet presAssocID="{D373F18D-B20E-43EC-A7BF-2C0DCD7D988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499CF-45B0-4481-ACBC-F771C134591C}" type="pres">
      <dgm:prSet presAssocID="{D373F18D-B20E-43EC-A7BF-2C0DCD7D988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28EF9-20EC-4F7A-9C3B-859CD63BF206}" type="pres">
      <dgm:prSet presAssocID="{C7D8D6CB-C647-47D2-AB42-8DF675D517C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5E045-48C2-4D6E-9FC8-D7AE63301085}" type="pres">
      <dgm:prSet presAssocID="{C7D8D6CB-C647-47D2-AB42-8DF675D517C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6B2970-26E8-49FB-A89E-661FF74C933A}" srcId="{03D44D37-6D71-4198-834F-F6381627B90A}" destId="{C7D8D6CB-C647-47D2-AB42-8DF675D517C0}" srcOrd="1" destOrd="0" parTransId="{30795271-215A-40A9-8953-E463AB55FDE5}" sibTransId="{90058222-CDFC-4CB4-921E-0084ED666771}"/>
    <dgm:cxn modelId="{40DEA31A-3266-40F9-8085-ADB0C2212493}" srcId="{03D44D37-6D71-4198-834F-F6381627B90A}" destId="{D373F18D-B20E-43EC-A7BF-2C0DCD7D9883}" srcOrd="0" destOrd="0" parTransId="{C213DFA5-3ECD-43DF-8740-AF9A515747FE}" sibTransId="{8BDBD224-21C3-4178-900E-1611D9D09F29}"/>
    <dgm:cxn modelId="{4FAD4E99-C8CF-4043-BF86-22634FC4F575}" type="presOf" srcId="{C7D8D6CB-C647-47D2-AB42-8DF675D517C0}" destId="{01528EF9-20EC-4F7A-9C3B-859CD63BF206}" srcOrd="0" destOrd="0" presId="urn:microsoft.com/office/officeart/2005/8/layout/vList2"/>
    <dgm:cxn modelId="{E494ED68-FA2B-4B0E-8B95-C236725E7A0F}" srcId="{D373F18D-B20E-43EC-A7BF-2C0DCD7D9883}" destId="{B32E0B1B-AC96-4E94-999F-01E17CA68CA6}" srcOrd="0" destOrd="0" parTransId="{7101460F-5138-4F9E-971C-FBF16935AEA2}" sibTransId="{93045E03-E5DD-48F2-804A-959F57D808E5}"/>
    <dgm:cxn modelId="{75FED1AE-A4AB-47D3-BA47-3187D8EFAA2A}" type="presOf" srcId="{B32E0B1B-AC96-4E94-999F-01E17CA68CA6}" destId="{630499CF-45B0-4481-ACBC-F771C134591C}" srcOrd="0" destOrd="0" presId="urn:microsoft.com/office/officeart/2005/8/layout/vList2"/>
    <dgm:cxn modelId="{491C66C4-402C-4277-92AF-D8BC6A84D4AF}" type="presOf" srcId="{BB70F45B-F649-4997-BDF0-149131C845EB}" destId="{6245E045-48C2-4D6E-9FC8-D7AE63301085}" srcOrd="0" destOrd="0" presId="urn:microsoft.com/office/officeart/2005/8/layout/vList2"/>
    <dgm:cxn modelId="{DFBFFB4B-E9C2-4528-BB20-178A0CAC815E}" type="presOf" srcId="{03D44D37-6D71-4198-834F-F6381627B90A}" destId="{CA05B318-F741-453C-B9E1-5E1FA8514C49}" srcOrd="0" destOrd="0" presId="urn:microsoft.com/office/officeart/2005/8/layout/vList2"/>
    <dgm:cxn modelId="{D60998DE-2074-4D8E-B6C7-1419560B5F3C}" type="presOf" srcId="{D373F18D-B20E-43EC-A7BF-2C0DCD7D9883}" destId="{3F7B2CCD-40FE-4CD4-9A7D-B45F9A52F302}" srcOrd="0" destOrd="0" presId="urn:microsoft.com/office/officeart/2005/8/layout/vList2"/>
    <dgm:cxn modelId="{E7CA53C5-4A52-4F64-A922-7D1B464731CA}" srcId="{C7D8D6CB-C647-47D2-AB42-8DF675D517C0}" destId="{BB70F45B-F649-4997-BDF0-149131C845EB}" srcOrd="0" destOrd="0" parTransId="{1075865E-C3B7-4D88-BB03-C2902629FC3B}" sibTransId="{69CF21F2-DD7D-4F7F-BC83-D0D416AD2B71}"/>
    <dgm:cxn modelId="{2EC2C2DD-77D3-4976-8460-56B3E928B45E}" type="presParOf" srcId="{CA05B318-F741-453C-B9E1-5E1FA8514C49}" destId="{3F7B2CCD-40FE-4CD4-9A7D-B45F9A52F302}" srcOrd="0" destOrd="0" presId="urn:microsoft.com/office/officeart/2005/8/layout/vList2"/>
    <dgm:cxn modelId="{E8359989-C0FB-414F-A918-4B07AC0CEDAD}" type="presParOf" srcId="{CA05B318-F741-453C-B9E1-5E1FA8514C49}" destId="{630499CF-45B0-4481-ACBC-F771C134591C}" srcOrd="1" destOrd="0" presId="urn:microsoft.com/office/officeart/2005/8/layout/vList2"/>
    <dgm:cxn modelId="{218E17E6-7CA5-4458-99EF-E039092A9DB5}" type="presParOf" srcId="{CA05B318-F741-453C-B9E1-5E1FA8514C49}" destId="{01528EF9-20EC-4F7A-9C3B-859CD63BF206}" srcOrd="2" destOrd="0" presId="urn:microsoft.com/office/officeart/2005/8/layout/vList2"/>
    <dgm:cxn modelId="{07CEEAD2-DF83-47B3-8E4B-4E447E1D2394}" type="presParOf" srcId="{CA05B318-F741-453C-B9E1-5E1FA8514C49}" destId="{6245E045-48C2-4D6E-9FC8-D7AE6330108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11B096-119D-46BF-8232-BFBADB609302}">
      <dsp:nvSpPr>
        <dsp:cNvPr id="0" name=""/>
        <dsp:cNvSpPr/>
      </dsp:nvSpPr>
      <dsp:spPr>
        <a:xfrm>
          <a:off x="2163206" y="0"/>
          <a:ext cx="3394075" cy="339407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02FED-9DB6-4046-8C60-663529AC6FCE}">
      <dsp:nvSpPr>
        <dsp:cNvPr id="0" name=""/>
        <dsp:cNvSpPr/>
      </dsp:nvSpPr>
      <dsp:spPr>
        <a:xfrm>
          <a:off x="3860244" y="341230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99465" y="380451"/>
        <a:ext cx="2127706" cy="724999"/>
      </dsp:txXfrm>
    </dsp:sp>
    <dsp:sp modelId="{D4B5E754-C8C6-4D2E-B45C-BE412F1819EF}">
      <dsp:nvSpPr>
        <dsp:cNvPr id="0" name=""/>
        <dsp:cNvSpPr/>
      </dsp:nvSpPr>
      <dsp:spPr>
        <a:xfrm>
          <a:off x="3860244" y="1245101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99465" y="1284322"/>
        <a:ext cx="2127706" cy="724999"/>
      </dsp:txXfrm>
    </dsp:sp>
    <dsp:sp modelId="{0E37E39B-0042-4FCA-B063-15B0A136E21F}">
      <dsp:nvSpPr>
        <dsp:cNvPr id="0" name=""/>
        <dsp:cNvSpPr/>
      </dsp:nvSpPr>
      <dsp:spPr>
        <a:xfrm>
          <a:off x="3860244" y="2148973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99465" y="2188194"/>
        <a:ext cx="2127706" cy="724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12FB9-3A36-4BC9-95E0-423200AB9381}">
      <dsp:nvSpPr>
        <dsp:cNvPr id="0" name=""/>
        <dsp:cNvSpPr/>
      </dsp:nvSpPr>
      <dsp:spPr>
        <a:xfrm rot="5400000">
          <a:off x="-85452" y="88027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167" y="195073"/>
        <a:ext cx="374659" cy="160569"/>
      </dsp:txXfrm>
    </dsp:sp>
    <dsp:sp modelId="{5143792E-31E3-4D33-AEED-211173ED5E55}">
      <dsp:nvSpPr>
        <dsp:cNvPr id="0" name=""/>
        <dsp:cNvSpPr/>
      </dsp:nvSpPr>
      <dsp:spPr>
        <a:xfrm rot="5400000">
          <a:off x="2238241" y="-1842380"/>
          <a:ext cx="348081" cy="4101906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учредителя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361329" y="51524"/>
        <a:ext cx="4084914" cy="314097"/>
      </dsp:txXfrm>
    </dsp:sp>
    <dsp:sp modelId="{15ABE7B8-55E6-4DA8-A460-9057386043BC}">
      <dsp:nvSpPr>
        <dsp:cNvPr id="0" name=""/>
        <dsp:cNvSpPr/>
      </dsp:nvSpPr>
      <dsp:spPr>
        <a:xfrm rot="5400000">
          <a:off x="-85452" y="536632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5167" y="643678"/>
        <a:ext cx="374659" cy="160569"/>
      </dsp:txXfrm>
    </dsp:sp>
    <dsp:sp modelId="{F4D931C6-ED26-4338-9733-47F3878BC464}">
      <dsp:nvSpPr>
        <dsp:cNvPr id="0" name=""/>
        <dsp:cNvSpPr/>
      </dsp:nvSpPr>
      <dsp:spPr>
        <a:xfrm rot="5400000">
          <a:off x="2252402" y="-1423657"/>
          <a:ext cx="347898" cy="4100429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состава соучредителей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376137" y="469591"/>
        <a:ext cx="4083446" cy="313932"/>
      </dsp:txXfrm>
    </dsp:sp>
    <dsp:sp modelId="{C3E00CA8-54B6-4563-80F5-EAC9771EEFEC}">
      <dsp:nvSpPr>
        <dsp:cNvPr id="0" name=""/>
        <dsp:cNvSpPr/>
      </dsp:nvSpPr>
      <dsp:spPr>
        <a:xfrm rot="5400000">
          <a:off x="-85452" y="985237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167" y="1092283"/>
        <a:ext cx="374659" cy="160569"/>
      </dsp:txXfrm>
    </dsp:sp>
    <dsp:sp modelId="{35862446-6A4D-4F9A-B375-2838520273BE}">
      <dsp:nvSpPr>
        <dsp:cNvPr id="0" name=""/>
        <dsp:cNvSpPr/>
      </dsp:nvSpPr>
      <dsp:spPr>
        <a:xfrm rot="5400000">
          <a:off x="2246495" y="-976035"/>
          <a:ext cx="347898" cy="4122579"/>
        </a:xfrm>
        <a:prstGeom prst="round2Same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наименования (названия)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155" y="928288"/>
        <a:ext cx="4105596" cy="313932"/>
      </dsp:txXfrm>
    </dsp:sp>
    <dsp:sp modelId="{6547B879-EE68-4014-B1C3-5BD94E9409BB}">
      <dsp:nvSpPr>
        <dsp:cNvPr id="0" name=""/>
        <dsp:cNvSpPr/>
      </dsp:nvSpPr>
      <dsp:spPr>
        <a:xfrm rot="5400000">
          <a:off x="-85452" y="1433841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167" y="1540887"/>
        <a:ext cx="374659" cy="160569"/>
      </dsp:txXfrm>
    </dsp:sp>
    <dsp:sp modelId="{1B13C1E7-4CDD-499C-9A3F-C3A46D29226B}">
      <dsp:nvSpPr>
        <dsp:cNvPr id="0" name=""/>
        <dsp:cNvSpPr/>
      </dsp:nvSpPr>
      <dsp:spPr>
        <a:xfrm rot="5400000">
          <a:off x="2246495" y="-522376"/>
          <a:ext cx="347898" cy="4120939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языка  (языков) распространения</a:t>
          </a:r>
          <a:endParaRPr lang="ru-RU" sz="1400" b="0" i="0" kern="120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975" y="1381127"/>
        <a:ext cx="4103956" cy="313932"/>
      </dsp:txXfrm>
    </dsp:sp>
    <dsp:sp modelId="{67C52772-9E83-4BF9-B2FF-DFD9FB608A8A}">
      <dsp:nvSpPr>
        <dsp:cNvPr id="0" name=""/>
        <dsp:cNvSpPr/>
      </dsp:nvSpPr>
      <dsp:spPr>
        <a:xfrm rot="5400000">
          <a:off x="-85452" y="1882446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5167" y="1989492"/>
        <a:ext cx="374659" cy="160569"/>
      </dsp:txXfrm>
    </dsp:sp>
    <dsp:sp modelId="{541A0BF4-386C-42AE-ABDB-09E059477EFB}">
      <dsp:nvSpPr>
        <dsp:cNvPr id="0" name=""/>
        <dsp:cNvSpPr/>
      </dsp:nvSpPr>
      <dsp:spPr>
        <a:xfrm rot="5400000">
          <a:off x="2244940" y="-84703"/>
          <a:ext cx="347891" cy="4117698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примерной тематики и (или) специализации</a:t>
          </a:r>
          <a:endParaRPr lang="ru-RU" sz="1400" b="0" i="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60037" y="1817183"/>
        <a:ext cx="4100715" cy="313925"/>
      </dsp:txXfrm>
    </dsp:sp>
    <dsp:sp modelId="{3450E231-A0E3-450E-8415-0FAC13ED1C12}">
      <dsp:nvSpPr>
        <dsp:cNvPr id="0" name=""/>
        <dsp:cNvSpPr/>
      </dsp:nvSpPr>
      <dsp:spPr>
        <a:xfrm rot="5400000">
          <a:off x="-85452" y="2331051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6</a:t>
          </a: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-5167" y="2438097"/>
        <a:ext cx="374659" cy="160569"/>
      </dsp:txXfrm>
    </dsp:sp>
    <dsp:sp modelId="{C00C8259-E637-4ACE-9227-806B7DA1482E}">
      <dsp:nvSpPr>
        <dsp:cNvPr id="0" name=""/>
        <dsp:cNvSpPr/>
      </dsp:nvSpPr>
      <dsp:spPr>
        <a:xfrm rot="5400000">
          <a:off x="2246495" y="345728"/>
          <a:ext cx="347898" cy="41209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территории распространения СМИ</a:t>
          </a:r>
          <a:endParaRPr lang="ru-RU" sz="140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975" y="2249232"/>
        <a:ext cx="4103956" cy="313932"/>
      </dsp:txXfrm>
    </dsp:sp>
    <dsp:sp modelId="{50198F71-1C49-4947-855E-030F5D3B5C9A}">
      <dsp:nvSpPr>
        <dsp:cNvPr id="0" name=""/>
        <dsp:cNvSpPr/>
      </dsp:nvSpPr>
      <dsp:spPr>
        <a:xfrm rot="5400000">
          <a:off x="-80286" y="2816589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7</a:t>
          </a: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-1" y="2923635"/>
        <a:ext cx="374659" cy="160569"/>
      </dsp:txXfrm>
    </dsp:sp>
    <dsp:sp modelId="{23970DA8-2F4E-43DD-96D4-860FAC2FBE80}">
      <dsp:nvSpPr>
        <dsp:cNvPr id="0" name=""/>
        <dsp:cNvSpPr/>
      </dsp:nvSpPr>
      <dsp:spPr>
        <a:xfrm rot="5400000">
          <a:off x="2173030" y="851322"/>
          <a:ext cx="482931" cy="41088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формы и (или) вида</a:t>
          </a:r>
          <a:r>
            <a:rPr lang="ru-RU" sz="1400" b="1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периодического распространения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0057" y="2687871"/>
        <a:ext cx="4085304" cy="4357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A237B-3523-4822-BEB7-961218401C1F}">
      <dsp:nvSpPr>
        <dsp:cNvPr id="0" name=""/>
        <dsp:cNvSpPr/>
      </dsp:nvSpPr>
      <dsp:spPr>
        <a:xfrm>
          <a:off x="811239" y="0"/>
          <a:ext cx="3199912" cy="4064000"/>
        </a:xfrm>
        <a:prstGeom prst="triangle">
          <a:avLst/>
        </a:prstGeom>
        <a:solidFill>
          <a:srgbClr val="33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DE38B-984D-4619-8079-64BD4395B269}">
      <dsp:nvSpPr>
        <dsp:cNvPr id="0" name=""/>
        <dsp:cNvSpPr/>
      </dsp:nvSpPr>
      <dsp:spPr>
        <a:xfrm>
          <a:off x="2425509" y="382629"/>
          <a:ext cx="2856679" cy="10534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заявление подано с нарушением требований части третьей статьи 8 или части</a:t>
          </a:r>
          <a:b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первой статьи 10 Закона Российской Федерации «О средствах массовой</a:t>
          </a:r>
          <a:b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информации»</a:t>
          </a:r>
          <a:endParaRPr lang="ru-RU" sz="120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6933" y="434053"/>
        <a:ext cx="2753831" cy="950587"/>
      </dsp:txXfrm>
    </dsp:sp>
    <dsp:sp modelId="{D61598E8-50C8-496A-85A9-85AD82F7009B}">
      <dsp:nvSpPr>
        <dsp:cNvPr id="0" name=""/>
        <dsp:cNvSpPr/>
      </dsp:nvSpPr>
      <dsp:spPr>
        <a:xfrm>
          <a:off x="2409937" y="1518063"/>
          <a:ext cx="2898020" cy="9624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з</a:t>
          </a: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аявление от имени учредителя подано лицом, не имеющим на то</a:t>
          </a:r>
          <a:b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</a:b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полномочий</a:t>
          </a:r>
          <a:endParaRPr kumimoji="0" lang="ru-RU" sz="1200" b="0" i="0" u="none" strike="noStrike" kern="1200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456921" y="1565047"/>
        <a:ext cx="2804052" cy="868503"/>
      </dsp:txXfrm>
    </dsp:sp>
    <dsp:sp modelId="{A470DCC6-DE5A-453E-A478-6569E67BA534}">
      <dsp:nvSpPr>
        <dsp:cNvPr id="0" name=""/>
        <dsp:cNvSpPr/>
      </dsp:nvSpPr>
      <dsp:spPr>
        <a:xfrm>
          <a:off x="2359852" y="2561285"/>
          <a:ext cx="2947682" cy="10930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не уплачена государственная пошлина</a:t>
          </a:r>
          <a:endParaRPr lang="ru-RU" sz="120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13213" y="2614646"/>
        <a:ext cx="2840960" cy="9863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12FB9-3A36-4BC9-95E0-423200AB9381}">
      <dsp:nvSpPr>
        <dsp:cNvPr id="0" name=""/>
        <dsp:cNvSpPr/>
      </dsp:nvSpPr>
      <dsp:spPr>
        <a:xfrm rot="5400000">
          <a:off x="-80407" y="80405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1" y="187611"/>
        <a:ext cx="375224" cy="160811"/>
      </dsp:txXfrm>
    </dsp:sp>
    <dsp:sp modelId="{5143792E-31E3-4D33-AEED-211173ED5E55}">
      <dsp:nvSpPr>
        <dsp:cNvPr id="0" name=""/>
        <dsp:cNvSpPr/>
      </dsp:nvSpPr>
      <dsp:spPr>
        <a:xfrm rot="5400000">
          <a:off x="2373407" y="-1980308"/>
          <a:ext cx="348606" cy="4373398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учредителя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361011" y="49106"/>
        <a:ext cx="4356380" cy="314570"/>
      </dsp:txXfrm>
    </dsp:sp>
    <dsp:sp modelId="{15ABE7B8-55E6-4DA8-A460-9057386043BC}">
      <dsp:nvSpPr>
        <dsp:cNvPr id="0" name=""/>
        <dsp:cNvSpPr/>
      </dsp:nvSpPr>
      <dsp:spPr>
        <a:xfrm rot="5400000">
          <a:off x="-85915" y="534945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5509" y="642151"/>
        <a:ext cx="375224" cy="160811"/>
      </dsp:txXfrm>
    </dsp:sp>
    <dsp:sp modelId="{F4D931C6-ED26-4338-9733-47F3878BC464}">
      <dsp:nvSpPr>
        <dsp:cNvPr id="0" name=""/>
        <dsp:cNvSpPr/>
      </dsp:nvSpPr>
      <dsp:spPr>
        <a:xfrm rot="5400000">
          <a:off x="2388499" y="-1560905"/>
          <a:ext cx="348422" cy="4371823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 редакции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376799" y="467804"/>
        <a:ext cx="4354814" cy="314404"/>
      </dsp:txXfrm>
    </dsp:sp>
    <dsp:sp modelId="{C3E00CA8-54B6-4563-80F5-EAC9771EEFEC}">
      <dsp:nvSpPr>
        <dsp:cNvPr id="0" name=""/>
        <dsp:cNvSpPr/>
      </dsp:nvSpPr>
      <dsp:spPr>
        <a:xfrm rot="5400000">
          <a:off x="-85915" y="984226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509" y="1091432"/>
        <a:ext cx="375224" cy="160811"/>
      </dsp:txXfrm>
    </dsp:sp>
    <dsp:sp modelId="{35862446-6A4D-4F9A-B375-2838520273BE}">
      <dsp:nvSpPr>
        <dsp:cNvPr id="0" name=""/>
        <dsp:cNvSpPr/>
      </dsp:nvSpPr>
      <dsp:spPr>
        <a:xfrm rot="5400000">
          <a:off x="2382201" y="-1113324"/>
          <a:ext cx="348422" cy="4395440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периодичности выпуска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8693" y="927193"/>
        <a:ext cx="4378431" cy="314404"/>
      </dsp:txXfrm>
    </dsp:sp>
    <dsp:sp modelId="{6547B879-EE68-4014-B1C3-5BD94E9409BB}">
      <dsp:nvSpPr>
        <dsp:cNvPr id="0" name=""/>
        <dsp:cNvSpPr/>
      </dsp:nvSpPr>
      <dsp:spPr>
        <a:xfrm rot="5400000">
          <a:off x="-85915" y="1433508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509" y="1540714"/>
        <a:ext cx="375224" cy="160811"/>
      </dsp:txXfrm>
    </dsp:sp>
    <dsp:sp modelId="{1B13C1E7-4CDD-499C-9A3F-C3A46D29226B}">
      <dsp:nvSpPr>
        <dsp:cNvPr id="0" name=""/>
        <dsp:cNvSpPr/>
      </dsp:nvSpPr>
      <dsp:spPr>
        <a:xfrm rot="5400000">
          <a:off x="2382201" y="-658928"/>
          <a:ext cx="348422" cy="4393690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максимального объёма СМИ</a:t>
          </a:r>
          <a:endParaRPr lang="ru-RU" sz="1400" b="0" i="0" kern="120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568" y="1380714"/>
        <a:ext cx="4376681" cy="314404"/>
      </dsp:txXfrm>
    </dsp:sp>
    <dsp:sp modelId="{67C52772-9E83-4BF9-B2FF-DFD9FB608A8A}">
      <dsp:nvSpPr>
        <dsp:cNvPr id="0" name=""/>
        <dsp:cNvSpPr/>
      </dsp:nvSpPr>
      <dsp:spPr>
        <a:xfrm rot="5400000">
          <a:off x="-85915" y="1882789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5509" y="1989995"/>
        <a:ext cx="375224" cy="160811"/>
      </dsp:txXfrm>
    </dsp:sp>
    <dsp:sp modelId="{541A0BF4-386C-42AE-ABDB-09E059477EFB}">
      <dsp:nvSpPr>
        <dsp:cNvPr id="0" name=""/>
        <dsp:cNvSpPr/>
      </dsp:nvSpPr>
      <dsp:spPr>
        <a:xfrm rot="5400000">
          <a:off x="2381505" y="-203682"/>
          <a:ext cx="348416" cy="4390235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прекращении деятельности СМИ</a:t>
          </a:r>
          <a:endParaRPr lang="ru-RU" sz="1400" b="0" i="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60596" y="1834235"/>
        <a:ext cx="4373227" cy="314400"/>
      </dsp:txXfrm>
    </dsp:sp>
    <dsp:sp modelId="{3450E231-A0E3-450E-8415-0FAC13ED1C12}">
      <dsp:nvSpPr>
        <dsp:cNvPr id="0" name=""/>
        <dsp:cNvSpPr/>
      </dsp:nvSpPr>
      <dsp:spPr>
        <a:xfrm rot="5400000">
          <a:off x="-85915" y="2332071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6</a:t>
          </a: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-5509" y="2439277"/>
        <a:ext cx="375224" cy="160811"/>
      </dsp:txXfrm>
    </dsp:sp>
    <dsp:sp modelId="{C00C8259-E637-4ACE-9227-806B7DA1482E}">
      <dsp:nvSpPr>
        <dsp:cNvPr id="0" name=""/>
        <dsp:cNvSpPr/>
      </dsp:nvSpPr>
      <dsp:spPr>
        <a:xfrm rot="5400000">
          <a:off x="2382201" y="248111"/>
          <a:ext cx="348422" cy="43936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приостановлении деятельности СМИ</a:t>
          </a:r>
          <a:endParaRPr lang="ru-RU" sz="140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568" y="2287754"/>
        <a:ext cx="4376681" cy="314404"/>
      </dsp:txXfrm>
    </dsp:sp>
    <dsp:sp modelId="{50198F71-1C49-4947-855E-030F5D3B5C9A}">
      <dsp:nvSpPr>
        <dsp:cNvPr id="0" name=""/>
        <dsp:cNvSpPr/>
      </dsp:nvSpPr>
      <dsp:spPr>
        <a:xfrm rot="5400000">
          <a:off x="-85915" y="2848971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7</a:t>
          </a: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-5509" y="2956177"/>
        <a:ext cx="375224" cy="160811"/>
      </dsp:txXfrm>
    </dsp:sp>
    <dsp:sp modelId="{23970DA8-2F4E-43DD-96D4-860FAC2FBE80}">
      <dsp:nvSpPr>
        <dsp:cNvPr id="0" name=""/>
        <dsp:cNvSpPr/>
      </dsp:nvSpPr>
      <dsp:spPr>
        <a:xfrm rot="5400000">
          <a:off x="2316376" y="772750"/>
          <a:ext cx="483659" cy="43808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возобновлении деятельности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7789" y="2744947"/>
        <a:ext cx="4357223" cy="436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B2CCD-40FE-4CD4-9A7D-B45F9A52F302}">
      <dsp:nvSpPr>
        <dsp:cNvPr id="0" name=""/>
        <dsp:cNvSpPr/>
      </dsp:nvSpPr>
      <dsp:spPr>
        <a:xfrm>
          <a:off x="0" y="278234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3864" y="322098"/>
        <a:ext cx="8141872" cy="810832"/>
      </dsp:txXfrm>
    </dsp:sp>
    <dsp:sp modelId="{630499CF-45B0-4481-ACBC-F771C134591C}">
      <dsp:nvSpPr>
        <dsp:cNvPr id="0" name=""/>
        <dsp:cNvSpPr/>
      </dsp:nvSpPr>
      <dsp:spPr>
        <a:xfrm>
          <a:off x="0" y="1176795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1176795"/>
        <a:ext cx="8229600" cy="794880"/>
      </dsp:txXfrm>
    </dsp:sp>
    <dsp:sp modelId="{01528EF9-20EC-4F7A-9C3B-859CD63BF206}">
      <dsp:nvSpPr>
        <dsp:cNvPr id="0" name=""/>
        <dsp:cNvSpPr/>
      </dsp:nvSpPr>
      <dsp:spPr>
        <a:xfrm>
          <a:off x="0" y="1971675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3864" y="2015539"/>
        <a:ext cx="8141872" cy="810832"/>
      </dsp:txXfrm>
    </dsp:sp>
    <dsp:sp modelId="{6245E045-48C2-4D6E-9FC8-D7AE63301085}">
      <dsp:nvSpPr>
        <dsp:cNvPr id="0" name=""/>
        <dsp:cNvSpPr/>
      </dsp:nvSpPr>
      <dsp:spPr>
        <a:xfrm>
          <a:off x="0" y="2870234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2870234"/>
        <a:ext cx="8229600" cy="794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image" Target="../media/image10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ru-RU" noProof="0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ru-RU" noProof="0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ru-RU" noProof="0" smtClean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122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6356-890C-4883-A055-FCB4F0D51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203FA-276E-43EC-93A6-295E70BA0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263"/>
            <a:ext cx="2057400" cy="50752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263"/>
            <a:ext cx="6019800" cy="50752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BF9FD-EE46-4920-91E0-2325ED6A6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880EEB-81AD-4C25-B0F8-36F891AFB674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23A6F3-31D0-486B-9424-2FF620064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1D28AE-2A49-4418-8D31-B0174A83C4D2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C605D9-890E-4E54-B9E5-EAC165BE2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E00374-8DE0-4FE9-BBED-73D6184CD628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9A3F6D-9A0D-446C-BEDD-15ADD42B3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C77AC8-236D-44C8-92C6-FF11165CA1A5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EB6C04-B9D2-4633-814F-1F5F1153E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B979F3-5DF9-4888-83CD-98F14B5FD191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AEFE25-619B-4987-BD9D-594655E94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876B12-7AD9-437A-8869-C1B9975D8676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39ED78-B603-43EA-96DB-CD4E7CC86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D13FD8-4C39-4D1D-B21B-C506EB70B047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1FBE4B-0189-4B43-805F-A9393CEF3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45F2FD-7555-433A-AC56-F459A241D41D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E3A244-14D8-4A99-B486-C2646ECF8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E20D-7CDE-454A-AF76-6EF92EAF7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CB04D-61F8-4A95-923A-CF66632EA648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E13F27-6D0B-4CAA-B3CE-65BE5ECBF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BF3678-5F64-4A5A-8F9B-5E652FF4943A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ED1025-CF2A-4059-8851-1802E795D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5E276A-7A83-405B-88C6-367FC34759F7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CA3EF8-040E-4DB5-AA21-B04F31FD0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6D7E-FDA4-4226-808C-86C6D4BE4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F269F-6E0E-4318-8023-111577DDF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58733-6A96-421E-BC38-78CA89E38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35A-1646-4DB6-B8B5-D0CDC18D3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435ED-01D9-440E-9DA8-1B6F95150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9BA2B-A43B-4120-A069-81209FB7A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9801-2B63-44CF-80FE-303A3C894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57200" y="68263"/>
            <a:ext cx="8229600" cy="1131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943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ru-RU" altLang="ru-RU" smtClean="0">
                <a:sym typeface="Calibri" pitchFamily="34" charset="0"/>
              </a:rPr>
              <a:t>Second level</a:t>
            </a:r>
          </a:p>
          <a:p>
            <a:pPr lvl="2"/>
            <a:r>
              <a:rPr lang="ru-RU" altLang="ru-RU" smtClean="0">
                <a:sym typeface="Calibri" pitchFamily="34" charset="0"/>
              </a:rPr>
              <a:t>Third level</a:t>
            </a:r>
          </a:p>
          <a:p>
            <a:pPr lvl="3"/>
            <a:r>
              <a:rPr lang="ru-RU" altLang="ru-RU" smtClean="0">
                <a:sym typeface="Calibri" pitchFamily="34" charset="0"/>
              </a:rPr>
              <a:t>Fourth level</a:t>
            </a:r>
          </a:p>
          <a:p>
            <a:pPr lvl="4"/>
            <a:r>
              <a:rPr lang="ru-RU" altLang="ru-RU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421688" y="4768850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  <a:ea typeface="+mn-ea"/>
              </a:defRPr>
            </a:lvl1pPr>
          </a:lstStyle>
          <a:p>
            <a:pPr>
              <a:defRPr/>
            </a:pPr>
            <a:fld id="{5D71D279-42AB-4246-870D-8FFA73097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1035050" indent="-57785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marL="1455738" indent="-5413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marL="20193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marL="24765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fld id="{CE557849-90E0-4FDC-87E0-DCB9FF8DAA24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fld id="{31B57851-A2FA-4679-BD43-0ED2239AE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9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0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1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audio" Target="file:///D:\2020\&#1087;&#1088;&#1077;&#1079;&#1077;&#1085;&#1090;&#1072;&#1094;&#1080;&#1103;\12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2.jpeg"/><Relationship Id="rId10" Type="http://schemas.openxmlformats.org/officeDocument/2006/relationships/image" Target="../media/image32.emf"/><Relationship Id="rId4" Type="http://schemas.openxmlformats.org/officeDocument/2006/relationships/image" Target="../media/image33.png"/><Relationship Id="rId9" Type="http://schemas.openxmlformats.org/officeDocument/2006/relationships/oleObject" Target="../embeddings/_________Microsoft_Word_97-20031.doc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3.mp3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4.mp3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emf"/><Relationship Id="rId2" Type="http://schemas.openxmlformats.org/officeDocument/2006/relationships/audio" Target="file:///D:\2020\&#1087;&#1088;&#1077;&#1079;&#1077;&#1085;&#1090;&#1072;&#1094;&#1080;&#1103;\15.mp3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3.emf"/><Relationship Id="rId5" Type="http://schemas.openxmlformats.org/officeDocument/2006/relationships/image" Target="../media/image2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44.png"/><Relationship Id="rId9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6.mp3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7.mp3" TargetMode="Externa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8.mp3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9.mp3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0.mp3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8.png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1.mp3" TargetMode="Externa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4.png"/><Relationship Id="rId5" Type="http://schemas.openxmlformats.org/officeDocument/2006/relationships/diagramData" Target="../diagrams/data2.xml"/><Relationship Id="rId10" Type="http://schemas.openxmlformats.org/officeDocument/2006/relationships/image" Target="../media/image59.png"/><Relationship Id="rId4" Type="http://schemas.openxmlformats.org/officeDocument/2006/relationships/image" Target="../media/image15.jpeg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2.mp3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3%20&#1085;&#1086;&#1074;&#1099;&#1081;.mp3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24%20&#1085;&#1086;&#1074;&#1099;&#1081;.mp3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2.jpe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25%20&#1085;&#1086;&#1074;&#1099;&#1081;.mp3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29.png"/><Relationship Id="rId10" Type="http://schemas.openxmlformats.org/officeDocument/2006/relationships/image" Target="../media/image79.png"/><Relationship Id="rId4" Type="http://schemas.openxmlformats.org/officeDocument/2006/relationships/image" Target="../media/image2.jpe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26.mp3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6.emf"/><Relationship Id="rId2" Type="http://schemas.openxmlformats.org/officeDocument/2006/relationships/audio" Target="file:///D:\2020\&#1087;&#1088;&#1077;&#1079;&#1077;&#1085;&#1090;&#1072;&#1094;&#1080;&#1103;\27.mp3" TargetMode="Externa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.jpe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6.bin"/><Relationship Id="rId2" Type="http://schemas.openxmlformats.org/officeDocument/2006/relationships/audio" Target="file:///D:\2020\&#1087;&#1088;&#1077;&#1079;&#1077;&#1085;&#1090;&#1072;&#1094;&#1080;&#1103;\28.mp3" TargetMode="Externa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9.mp3" TargetMode="External"/><Relationship Id="rId5" Type="http://schemas.openxmlformats.org/officeDocument/2006/relationships/image" Target="../media/image93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0.mp3" TargetMode="External"/><Relationship Id="rId6" Type="http://schemas.openxmlformats.org/officeDocument/2006/relationships/image" Target="../media/image95.jpeg"/><Relationship Id="rId5" Type="http://schemas.openxmlformats.org/officeDocument/2006/relationships/image" Target="../media/image2.jpe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96.png"/><Relationship Id="rId7" Type="http://schemas.openxmlformats.org/officeDocument/2006/relationships/diagramLayout" Target="../diagrams/layout3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1.mp3" TargetMode="External"/><Relationship Id="rId6" Type="http://schemas.openxmlformats.org/officeDocument/2006/relationships/diagramData" Target="../diagrams/data3.xml"/><Relationship Id="rId5" Type="http://schemas.openxmlformats.org/officeDocument/2006/relationships/image" Target="../media/image2.jpeg"/><Relationship Id="rId10" Type="http://schemas.microsoft.com/office/2007/relationships/diagramDrawing" Target="../diagrams/drawing3.xml"/><Relationship Id="rId4" Type="http://schemas.openxmlformats.org/officeDocument/2006/relationships/image" Target="../media/image91.png"/><Relationship Id="rId9" Type="http://schemas.openxmlformats.org/officeDocument/2006/relationships/diagramColors" Target="../diagrams/colors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2%20&#1085;&#1086;&#1074;&#1086;&#1077;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7.emf"/><Relationship Id="rId2" Type="http://schemas.openxmlformats.org/officeDocument/2006/relationships/audio" Target="file:///D:\2020\&#1087;&#1088;&#1077;&#1079;&#1077;&#1085;&#1090;&#1072;&#1094;&#1080;&#1103;\33.mp3" TargetMode="Externa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8.png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4.mp3" TargetMode="Externa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5.jpeg"/><Relationship Id="rId9" Type="http://schemas.microsoft.com/office/2007/relationships/diagramDrawing" Target="../diagrams/drawing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9.emf"/><Relationship Id="rId2" Type="http://schemas.openxmlformats.org/officeDocument/2006/relationships/audio" Target="file:///D:\2020\&#1087;&#1088;&#1077;&#1079;&#1077;&#1085;&#1090;&#1072;&#1094;&#1080;&#1103;\35.mp3" TargetMode="Externa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oleObject" Target="../embeddings/oleObject10.bin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101.emf"/><Relationship Id="rId2" Type="http://schemas.openxmlformats.org/officeDocument/2006/relationships/audio" Target="file:///D:\2020\&#1087;&#1088;&#1077;&#1079;&#1077;&#1085;&#1090;&#1072;&#1094;&#1080;&#1103;\36.mp3" TargetMode="External"/><Relationship Id="rId1" Type="http://schemas.openxmlformats.org/officeDocument/2006/relationships/vmlDrawing" Target="../drawings/vmlDrawing7.vml"/><Relationship Id="rId6" Type="http://schemas.openxmlformats.org/officeDocument/2006/relationships/diagramLayout" Target="../diagrams/layout5.xml"/><Relationship Id="rId11" Type="http://schemas.openxmlformats.org/officeDocument/2006/relationships/oleObject" Target="../embeddings/oleObject9.bin"/><Relationship Id="rId5" Type="http://schemas.openxmlformats.org/officeDocument/2006/relationships/diagramData" Target="../diagrams/data5.xml"/><Relationship Id="rId15" Type="http://schemas.openxmlformats.org/officeDocument/2006/relationships/image" Target="../media/image103.tiff"/><Relationship Id="rId10" Type="http://schemas.openxmlformats.org/officeDocument/2006/relationships/image" Target="../media/image2.jpeg"/><Relationship Id="rId4" Type="http://schemas.openxmlformats.org/officeDocument/2006/relationships/image" Target="../media/image11.png"/><Relationship Id="rId9" Type="http://schemas.microsoft.com/office/2007/relationships/diagramDrawing" Target="../diagrams/drawing5.xml"/><Relationship Id="rId14" Type="http://schemas.openxmlformats.org/officeDocument/2006/relationships/image" Target="../media/image10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2.emf"/><Relationship Id="rId2" Type="http://schemas.openxmlformats.org/officeDocument/2006/relationships/audio" Target="file:///D:\2020\&#1087;&#1088;&#1077;&#1079;&#1077;&#1085;&#1090;&#1072;&#1094;&#1080;&#1103;\37.mp3" TargetMode="Externa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.jpe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8.mp3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.mp3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7.png"/><Relationship Id="rId2" Type="http://schemas.openxmlformats.org/officeDocument/2006/relationships/audio" Target="file:///D:\2020\&#1087;&#1088;&#1077;&#1079;&#1077;&#1085;&#1090;&#1072;&#1094;&#1080;&#1103;\39.mp3" TargetMode="Externa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.jpeg"/><Relationship Id="rId4" Type="http://schemas.openxmlformats.org/officeDocument/2006/relationships/image" Target="../media/image108.png"/><Relationship Id="rId9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emf"/><Relationship Id="rId2" Type="http://schemas.openxmlformats.org/officeDocument/2006/relationships/audio" Target="file:///D:\2020\&#1087;&#1088;&#1077;&#1079;&#1077;&#1085;&#1090;&#1072;&#1094;&#1080;&#1103;\40.mp3" TargetMode="External"/><Relationship Id="rId1" Type="http://schemas.openxmlformats.org/officeDocument/2006/relationships/vmlDrawing" Target="../drawings/vmlDrawing10.vml"/><Relationship Id="rId6" Type="http://schemas.openxmlformats.org/officeDocument/2006/relationships/package" Target="../embeddings/_________Microsoft_Word1.docx"/><Relationship Id="rId5" Type="http://schemas.openxmlformats.org/officeDocument/2006/relationships/image" Target="../media/image2.jpe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1.mp3" TargetMode="Externa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2.mp3" TargetMode="Externa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4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5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6.mp3" TargetMode="External"/><Relationship Id="rId6" Type="http://schemas.openxmlformats.org/officeDocument/2006/relationships/image" Target="../media/image16.png"/><Relationship Id="rId5" Type="http://schemas.openxmlformats.org/officeDocument/2006/relationships/hyperlink" Target="consultantplus://offline/ref=CFB339B382887F78F8300289CB5AC10454CDA248437434FE02382A2D390179B8A4E2B9DDD621A4266BCFAB4E5EC16EA96868D0E15BD41EE5W2D1J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7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8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611560" y="1779662"/>
            <a:ext cx="8081477" cy="46166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wrap="square" lIns="45720" rIns="45720">
            <a:spAutoFit/>
          </a:bodyPr>
          <a:lstStyle/>
          <a:p>
            <a:pPr algn="ctr"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2400" b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Регистрация средств массовой информации</a:t>
            </a:r>
            <a:endParaRPr lang="ru-RU" sz="2400" b="1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4411602" y="3147814"/>
            <a:ext cx="92397" cy="52322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4587974"/>
            <a:ext cx="3472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Оренбург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200" b="1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580112" y="339502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6939" y="44439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 bwMode="auto">
          <a:xfrm>
            <a:off x="323528" y="843558"/>
            <a:ext cx="3779912" cy="1123712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регистрации СМИ (внесения изменений в запись о регистрации СМИ) заявитель предоставляет заявление, подписанное заявителем или его представителем) </a:t>
            </a:r>
          </a:p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95536" y="3939902"/>
            <a:ext cx="3744416" cy="306467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«специализация»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 bwMode="auto">
          <a:xfrm>
            <a:off x="4283968" y="987574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6" name="Скругленный прямоугольник 25"/>
          <p:cNvSpPr/>
          <p:nvPr/>
        </p:nvSpPr>
        <p:spPr bwMode="auto">
          <a:xfrm>
            <a:off x="395536" y="2427734"/>
            <a:ext cx="3744416" cy="919401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Номер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документа, подтверждающего регистрацию в системе индивидуального (персонифицированного)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учета (либо СНИЛС) для физического лица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283968" y="3939902"/>
            <a:ext cx="0" cy="28803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97633" name="Picture 1" descr="C:\Users\admin1\Pictures\Screenshots\Снимок экрана (16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606996"/>
            <a:ext cx="3666572" cy="44130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7" name="Прямая соединительная линия 26"/>
          <p:cNvCxnSpPr/>
          <p:nvPr/>
        </p:nvCxnSpPr>
        <p:spPr bwMode="auto">
          <a:xfrm>
            <a:off x="4283968" y="2355726"/>
            <a:ext cx="0" cy="864096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8" name="object 15"/>
          <p:cNvSpPr/>
          <p:nvPr/>
        </p:nvSpPr>
        <p:spPr>
          <a:xfrm>
            <a:off x="4283968" y="3579862"/>
            <a:ext cx="1440160" cy="581660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/>
          <p:cNvSpPr/>
          <p:nvPr/>
        </p:nvSpPr>
        <p:spPr>
          <a:xfrm>
            <a:off x="4283968" y="2355726"/>
            <a:ext cx="1440160" cy="581660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6084168" y="2067694"/>
            <a:ext cx="165618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9" name="object 17"/>
          <p:cNvSpPr/>
          <p:nvPr/>
        </p:nvSpPr>
        <p:spPr>
          <a:xfrm>
            <a:off x="4283968" y="1203598"/>
            <a:ext cx="1280160" cy="289560"/>
          </a:xfrm>
          <a:custGeom>
            <a:avLst/>
            <a:gdLst/>
            <a:ahLst/>
            <a:cxnLst/>
            <a:rect l="l" t="t" r="r" b="b"/>
            <a:pathLst>
              <a:path w="1280160" h="289560">
                <a:moveTo>
                  <a:pt x="1027767" y="152012"/>
                </a:moveTo>
                <a:lnTo>
                  <a:pt x="964057" y="243204"/>
                </a:lnTo>
                <a:lnTo>
                  <a:pt x="1280160" y="289560"/>
                </a:lnTo>
                <a:lnTo>
                  <a:pt x="1213821" y="167386"/>
                </a:lnTo>
                <a:lnTo>
                  <a:pt x="1055624" y="167386"/>
                </a:lnTo>
                <a:lnTo>
                  <a:pt x="1027767" y="152012"/>
                </a:lnTo>
                <a:close/>
              </a:path>
              <a:path w="1280160" h="289560">
                <a:moveTo>
                  <a:pt x="603250" y="0"/>
                </a:moveTo>
                <a:lnTo>
                  <a:pt x="559435" y="888"/>
                </a:lnTo>
                <a:lnTo>
                  <a:pt x="515747" y="3683"/>
                </a:lnTo>
                <a:lnTo>
                  <a:pt x="471805" y="8000"/>
                </a:lnTo>
                <a:lnTo>
                  <a:pt x="427863" y="14097"/>
                </a:lnTo>
                <a:lnTo>
                  <a:pt x="383921" y="21844"/>
                </a:lnTo>
                <a:lnTo>
                  <a:pt x="340106" y="31496"/>
                </a:lnTo>
                <a:lnTo>
                  <a:pt x="296418" y="42672"/>
                </a:lnTo>
                <a:lnTo>
                  <a:pt x="252857" y="55625"/>
                </a:lnTo>
                <a:lnTo>
                  <a:pt x="209676" y="70231"/>
                </a:lnTo>
                <a:lnTo>
                  <a:pt x="166624" y="86613"/>
                </a:lnTo>
                <a:lnTo>
                  <a:pt x="124078" y="104775"/>
                </a:lnTo>
                <a:lnTo>
                  <a:pt x="81914" y="124587"/>
                </a:lnTo>
                <a:lnTo>
                  <a:pt x="40259" y="146303"/>
                </a:lnTo>
                <a:lnTo>
                  <a:pt x="0" y="169037"/>
                </a:lnTo>
                <a:lnTo>
                  <a:pt x="28194" y="218821"/>
                </a:lnTo>
                <a:lnTo>
                  <a:pt x="68452" y="195961"/>
                </a:lnTo>
                <a:lnTo>
                  <a:pt x="108203" y="175387"/>
                </a:lnTo>
                <a:lnTo>
                  <a:pt x="148336" y="156463"/>
                </a:lnTo>
                <a:lnTo>
                  <a:pt x="189102" y="139191"/>
                </a:lnTo>
                <a:lnTo>
                  <a:pt x="229997" y="123698"/>
                </a:lnTo>
                <a:lnTo>
                  <a:pt x="271272" y="109727"/>
                </a:lnTo>
                <a:lnTo>
                  <a:pt x="312674" y="97409"/>
                </a:lnTo>
                <a:lnTo>
                  <a:pt x="354330" y="86740"/>
                </a:lnTo>
                <a:lnTo>
                  <a:pt x="396113" y="77724"/>
                </a:lnTo>
                <a:lnTo>
                  <a:pt x="437769" y="70358"/>
                </a:lnTo>
                <a:lnTo>
                  <a:pt x="479551" y="64642"/>
                </a:lnTo>
                <a:lnTo>
                  <a:pt x="521462" y="60451"/>
                </a:lnTo>
                <a:lnTo>
                  <a:pt x="562990" y="57912"/>
                </a:lnTo>
                <a:lnTo>
                  <a:pt x="604393" y="57150"/>
                </a:lnTo>
                <a:lnTo>
                  <a:pt x="953136" y="57150"/>
                </a:lnTo>
                <a:lnTo>
                  <a:pt x="940562" y="52704"/>
                </a:lnTo>
                <a:lnTo>
                  <a:pt x="900176" y="40259"/>
                </a:lnTo>
                <a:lnTo>
                  <a:pt x="859027" y="29337"/>
                </a:lnTo>
                <a:lnTo>
                  <a:pt x="817372" y="20320"/>
                </a:lnTo>
                <a:lnTo>
                  <a:pt x="775335" y="12953"/>
                </a:lnTo>
                <a:lnTo>
                  <a:pt x="732789" y="6985"/>
                </a:lnTo>
                <a:lnTo>
                  <a:pt x="689863" y="3048"/>
                </a:lnTo>
                <a:lnTo>
                  <a:pt x="646684" y="635"/>
                </a:lnTo>
                <a:lnTo>
                  <a:pt x="603250" y="0"/>
                </a:lnTo>
                <a:close/>
              </a:path>
              <a:path w="1280160" h="289560">
                <a:moveTo>
                  <a:pt x="1060565" y="105068"/>
                </a:moveTo>
                <a:lnTo>
                  <a:pt x="1027767" y="152012"/>
                </a:lnTo>
                <a:lnTo>
                  <a:pt x="1055624" y="167386"/>
                </a:lnTo>
                <a:lnTo>
                  <a:pt x="1083056" y="117348"/>
                </a:lnTo>
                <a:lnTo>
                  <a:pt x="1060565" y="105068"/>
                </a:lnTo>
                <a:close/>
              </a:path>
              <a:path w="1280160" h="289560">
                <a:moveTo>
                  <a:pt x="1127760" y="8889"/>
                </a:moveTo>
                <a:lnTo>
                  <a:pt x="1060565" y="105068"/>
                </a:lnTo>
                <a:lnTo>
                  <a:pt x="1083056" y="117348"/>
                </a:lnTo>
                <a:lnTo>
                  <a:pt x="1055624" y="167386"/>
                </a:lnTo>
                <a:lnTo>
                  <a:pt x="1213821" y="167386"/>
                </a:lnTo>
                <a:lnTo>
                  <a:pt x="1127760" y="8889"/>
                </a:lnTo>
                <a:close/>
              </a:path>
              <a:path w="1280160" h="289560">
                <a:moveTo>
                  <a:pt x="953136" y="57150"/>
                </a:moveTo>
                <a:lnTo>
                  <a:pt x="604393" y="57150"/>
                </a:lnTo>
                <a:lnTo>
                  <a:pt x="645795" y="57785"/>
                </a:lnTo>
                <a:lnTo>
                  <a:pt x="686688" y="60071"/>
                </a:lnTo>
                <a:lnTo>
                  <a:pt x="727456" y="64008"/>
                </a:lnTo>
                <a:lnTo>
                  <a:pt x="767588" y="69469"/>
                </a:lnTo>
                <a:lnTo>
                  <a:pt x="807465" y="76581"/>
                </a:lnTo>
                <a:lnTo>
                  <a:pt x="846836" y="85216"/>
                </a:lnTo>
                <a:lnTo>
                  <a:pt x="885571" y="95503"/>
                </a:lnTo>
                <a:lnTo>
                  <a:pt x="923671" y="107314"/>
                </a:lnTo>
                <a:lnTo>
                  <a:pt x="961389" y="120650"/>
                </a:lnTo>
                <a:lnTo>
                  <a:pt x="998093" y="135636"/>
                </a:lnTo>
                <a:lnTo>
                  <a:pt x="1027767" y="152012"/>
                </a:lnTo>
                <a:lnTo>
                  <a:pt x="1060565" y="105068"/>
                </a:lnTo>
                <a:lnTo>
                  <a:pt x="1019556" y="82676"/>
                </a:lnTo>
                <a:lnTo>
                  <a:pt x="980439" y="66801"/>
                </a:lnTo>
                <a:lnTo>
                  <a:pt x="953136" y="5715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70C0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 bwMode="auto">
          <a:xfrm>
            <a:off x="5796136" y="3723878"/>
            <a:ext cx="57606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CED23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>
            <a:off x="1331640" y="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6136" y="843558"/>
            <a:ext cx="309634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Федеральной службы по надзору в сфере связи, информационных технологий и массовых коммуникаций по Оренбургской области</a:t>
            </a:r>
            <a:endParaRPr lang="ru-RU" sz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076056" y="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51520" y="2571750"/>
            <a:ext cx="3960440" cy="71508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внесения изменений в запись о регистрации СМИ в заявлении указывается причина внесения изменений в запись о регистрации СМИ</a:t>
            </a:r>
          </a:p>
        </p:txBody>
      </p:sp>
      <p:pic>
        <p:nvPicPr>
          <p:cNvPr id="204802" name="Picture 2" descr="C:\Users\admin1\Pictures\Screenshots\Снимок экрана (36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83517"/>
            <a:ext cx="3816424" cy="4537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0" name="object 21"/>
          <p:cNvSpPr/>
          <p:nvPr/>
        </p:nvSpPr>
        <p:spPr>
          <a:xfrm>
            <a:off x="4355976" y="1707654"/>
            <a:ext cx="1872208" cy="1214829"/>
          </a:xfrm>
          <a:custGeom>
            <a:avLst/>
            <a:gdLst/>
            <a:ahLst/>
            <a:cxnLst/>
            <a:rect l="l" t="t" r="r" b="b"/>
            <a:pathLst>
              <a:path w="1380489" h="764539">
                <a:moveTo>
                  <a:pt x="2158" y="703605"/>
                </a:moveTo>
                <a:lnTo>
                  <a:pt x="0" y="760704"/>
                </a:lnTo>
                <a:lnTo>
                  <a:pt x="67944" y="763371"/>
                </a:lnTo>
                <a:lnTo>
                  <a:pt x="135762" y="764057"/>
                </a:lnTo>
                <a:lnTo>
                  <a:pt x="202437" y="762723"/>
                </a:lnTo>
                <a:lnTo>
                  <a:pt x="267969" y="759460"/>
                </a:lnTo>
                <a:lnTo>
                  <a:pt x="332231" y="754253"/>
                </a:lnTo>
                <a:lnTo>
                  <a:pt x="395350" y="747115"/>
                </a:lnTo>
                <a:lnTo>
                  <a:pt x="457072" y="738136"/>
                </a:lnTo>
                <a:lnTo>
                  <a:pt x="517397" y="727329"/>
                </a:lnTo>
                <a:lnTo>
                  <a:pt x="576198" y="714756"/>
                </a:lnTo>
                <a:lnTo>
                  <a:pt x="607556" y="706920"/>
                </a:lnTo>
                <a:lnTo>
                  <a:pt x="136270" y="706920"/>
                </a:lnTo>
                <a:lnTo>
                  <a:pt x="70230" y="706272"/>
                </a:lnTo>
                <a:lnTo>
                  <a:pt x="2158" y="703605"/>
                </a:lnTo>
                <a:close/>
              </a:path>
              <a:path w="1380489" h="764539">
                <a:moveTo>
                  <a:pt x="1214521" y="265409"/>
                </a:moveTo>
                <a:lnTo>
                  <a:pt x="1192148" y="297053"/>
                </a:lnTo>
                <a:lnTo>
                  <a:pt x="1165478" y="330200"/>
                </a:lnTo>
                <a:lnTo>
                  <a:pt x="1136650" y="362216"/>
                </a:lnTo>
                <a:lnTo>
                  <a:pt x="1105153" y="393077"/>
                </a:lnTo>
                <a:lnTo>
                  <a:pt x="1072006" y="422452"/>
                </a:lnTo>
                <a:lnTo>
                  <a:pt x="1035938" y="450938"/>
                </a:lnTo>
                <a:lnTo>
                  <a:pt x="997838" y="478155"/>
                </a:lnTo>
                <a:lnTo>
                  <a:pt x="957326" y="504050"/>
                </a:lnTo>
                <a:lnTo>
                  <a:pt x="915034" y="528561"/>
                </a:lnTo>
                <a:lnTo>
                  <a:pt x="870457" y="551675"/>
                </a:lnTo>
                <a:lnTo>
                  <a:pt x="823976" y="573392"/>
                </a:lnTo>
                <a:lnTo>
                  <a:pt x="775588" y="593636"/>
                </a:lnTo>
                <a:lnTo>
                  <a:pt x="725423" y="612330"/>
                </a:lnTo>
                <a:lnTo>
                  <a:pt x="673353" y="629462"/>
                </a:lnTo>
                <a:lnTo>
                  <a:pt x="619632" y="644994"/>
                </a:lnTo>
                <a:lnTo>
                  <a:pt x="564260" y="658876"/>
                </a:lnTo>
                <a:lnTo>
                  <a:pt x="507364" y="671068"/>
                </a:lnTo>
                <a:lnTo>
                  <a:pt x="448817" y="681596"/>
                </a:lnTo>
                <a:lnTo>
                  <a:pt x="389000" y="690333"/>
                </a:lnTo>
                <a:lnTo>
                  <a:pt x="327659" y="697293"/>
                </a:lnTo>
                <a:lnTo>
                  <a:pt x="265048" y="702373"/>
                </a:lnTo>
                <a:lnTo>
                  <a:pt x="201294" y="705586"/>
                </a:lnTo>
                <a:lnTo>
                  <a:pt x="136270" y="706920"/>
                </a:lnTo>
                <a:lnTo>
                  <a:pt x="607556" y="706920"/>
                </a:lnTo>
                <a:lnTo>
                  <a:pt x="689228" y="684352"/>
                </a:lnTo>
                <a:lnTo>
                  <a:pt x="743203" y="666623"/>
                </a:lnTo>
                <a:lnTo>
                  <a:pt x="795527" y="647204"/>
                </a:lnTo>
                <a:lnTo>
                  <a:pt x="846073" y="626122"/>
                </a:lnTo>
                <a:lnTo>
                  <a:pt x="894588" y="603453"/>
                </a:lnTo>
                <a:lnTo>
                  <a:pt x="941323" y="579323"/>
                </a:lnTo>
                <a:lnTo>
                  <a:pt x="986027" y="553542"/>
                </a:lnTo>
                <a:lnTo>
                  <a:pt x="1028572" y="526288"/>
                </a:lnTo>
                <a:lnTo>
                  <a:pt x="1069085" y="497497"/>
                </a:lnTo>
                <a:lnTo>
                  <a:pt x="1107439" y="467309"/>
                </a:lnTo>
                <a:lnTo>
                  <a:pt x="1143634" y="435343"/>
                </a:lnTo>
                <a:lnTo>
                  <a:pt x="1177289" y="402386"/>
                </a:lnTo>
                <a:lnTo>
                  <a:pt x="1208531" y="367880"/>
                </a:lnTo>
                <a:lnTo>
                  <a:pt x="1237233" y="332232"/>
                </a:lnTo>
                <a:lnTo>
                  <a:pt x="1263268" y="295275"/>
                </a:lnTo>
                <a:lnTo>
                  <a:pt x="1264411" y="293624"/>
                </a:lnTo>
                <a:lnTo>
                  <a:pt x="1265301" y="291846"/>
                </a:lnTo>
                <a:lnTo>
                  <a:pt x="1266063" y="290068"/>
                </a:lnTo>
                <a:lnTo>
                  <a:pt x="1270661" y="278984"/>
                </a:lnTo>
                <a:lnTo>
                  <a:pt x="1239394" y="268224"/>
                </a:lnTo>
                <a:lnTo>
                  <a:pt x="1213357" y="268224"/>
                </a:lnTo>
                <a:lnTo>
                  <a:pt x="1214521" y="265409"/>
                </a:lnTo>
                <a:close/>
              </a:path>
              <a:path w="1380489" h="764539">
                <a:moveTo>
                  <a:pt x="1369120" y="232283"/>
                </a:moveTo>
                <a:lnTo>
                  <a:pt x="1228216" y="232283"/>
                </a:lnTo>
                <a:lnTo>
                  <a:pt x="1280921" y="254254"/>
                </a:lnTo>
                <a:lnTo>
                  <a:pt x="1270661" y="278984"/>
                </a:lnTo>
                <a:lnTo>
                  <a:pt x="1380363" y="316738"/>
                </a:lnTo>
                <a:lnTo>
                  <a:pt x="1369120" y="232283"/>
                </a:lnTo>
                <a:close/>
              </a:path>
              <a:path w="1380489" h="764539">
                <a:moveTo>
                  <a:pt x="1228216" y="232283"/>
                </a:moveTo>
                <a:lnTo>
                  <a:pt x="1216600" y="260379"/>
                </a:lnTo>
                <a:lnTo>
                  <a:pt x="1270661" y="278984"/>
                </a:lnTo>
                <a:lnTo>
                  <a:pt x="1280921" y="254254"/>
                </a:lnTo>
                <a:lnTo>
                  <a:pt x="1228216" y="232283"/>
                </a:lnTo>
                <a:close/>
              </a:path>
              <a:path w="1380489" h="764539">
                <a:moveTo>
                  <a:pt x="1216152" y="263017"/>
                </a:moveTo>
                <a:lnTo>
                  <a:pt x="1214521" y="265409"/>
                </a:lnTo>
                <a:lnTo>
                  <a:pt x="1213357" y="268224"/>
                </a:lnTo>
                <a:lnTo>
                  <a:pt x="1216152" y="263017"/>
                </a:lnTo>
                <a:close/>
              </a:path>
              <a:path w="1380489" h="764539">
                <a:moveTo>
                  <a:pt x="1224263" y="263017"/>
                </a:moveTo>
                <a:lnTo>
                  <a:pt x="1216152" y="263017"/>
                </a:lnTo>
                <a:lnTo>
                  <a:pt x="1213357" y="268224"/>
                </a:lnTo>
                <a:lnTo>
                  <a:pt x="1239394" y="268224"/>
                </a:lnTo>
                <a:lnTo>
                  <a:pt x="1224263" y="263017"/>
                </a:lnTo>
                <a:close/>
              </a:path>
              <a:path w="1380489" h="764539">
                <a:moveTo>
                  <a:pt x="1216600" y="260379"/>
                </a:moveTo>
                <a:lnTo>
                  <a:pt x="1214521" y="265409"/>
                </a:lnTo>
                <a:lnTo>
                  <a:pt x="1216152" y="263017"/>
                </a:lnTo>
                <a:lnTo>
                  <a:pt x="1224263" y="263017"/>
                </a:lnTo>
                <a:lnTo>
                  <a:pt x="1216600" y="260379"/>
                </a:lnTo>
                <a:close/>
              </a:path>
              <a:path w="1380489" h="764539">
                <a:moveTo>
                  <a:pt x="1338198" y="0"/>
                </a:moveTo>
                <a:lnTo>
                  <a:pt x="1110233" y="223774"/>
                </a:lnTo>
                <a:lnTo>
                  <a:pt x="1216600" y="260379"/>
                </a:lnTo>
                <a:lnTo>
                  <a:pt x="1228216" y="232283"/>
                </a:lnTo>
                <a:lnTo>
                  <a:pt x="1369120" y="232283"/>
                </a:lnTo>
                <a:lnTo>
                  <a:pt x="1338198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251520" y="483518"/>
            <a:ext cx="3960440" cy="18047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в</a:t>
            </a:r>
            <a:r>
              <a:rPr lang="ru-RU" sz="1400" b="1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заявлении</a:t>
            </a:r>
          </a:p>
          <a:p>
            <a:pPr algn="ctr" eaLnBrk="1"/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«Сведения об уплате государственной пошлины»</a:t>
            </a:r>
          </a:p>
          <a:p>
            <a:pPr lvl="0"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заявлении о регистрации средства массовой информации должна быть указана информация об уплате государственной пошлины в соответствии с пунктом 12 части 1 статьи 10 Закона Российской Федерации «О средствах массовой информации»</a:t>
            </a:r>
            <a:endParaRPr lang="ru-RU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15"/>
          <p:cNvSpPr/>
          <p:nvPr/>
        </p:nvSpPr>
        <p:spPr>
          <a:xfrm>
            <a:off x="4355976" y="1059582"/>
            <a:ext cx="1512168" cy="509652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355976" y="699542"/>
            <a:ext cx="0" cy="144016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8" name="Прямая соединительная линия 37"/>
          <p:cNvCxnSpPr/>
          <p:nvPr/>
        </p:nvCxnSpPr>
        <p:spPr bwMode="auto">
          <a:xfrm>
            <a:off x="1115616" y="843558"/>
            <a:ext cx="21602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480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83518"/>
            <a:ext cx="157009" cy="543038"/>
          </a:xfrm>
          <a:prstGeom prst="rect">
            <a:avLst/>
          </a:prstGeom>
          <a:noFill/>
        </p:spPr>
      </p:pic>
      <p:cxnSp>
        <p:nvCxnSpPr>
          <p:cNvPr id="42" name="Прямая соединительная линия 41"/>
          <p:cNvCxnSpPr/>
          <p:nvPr/>
        </p:nvCxnSpPr>
        <p:spPr bwMode="auto">
          <a:xfrm>
            <a:off x="4355976" y="2499742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128391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Размер </a:t>
            </a:r>
            <a:r>
              <a:rPr lang="ru-RU" b="1" spc="-25" dirty="0" smtClean="0">
                <a:solidFill>
                  <a:srgbClr val="0070C0"/>
                </a:solidFill>
                <a:latin typeface="Times New Roman"/>
                <a:cs typeface="Times New Roman"/>
              </a:rPr>
              <a:t>государственной </a:t>
            </a:r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пошлины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6380" y="468680"/>
            <a:ext cx="85140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eaLnBrk="1" hangingPunct="1">
              <a:tabLst>
                <a:tab pos="255588" algn="l"/>
              </a:tabLst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   регистрацию    СМИ    и    за    внесение    изменений    в запись о регистрации СМИ уплачивается государственная пошлина в порядке и размере, установленном главой 25.3 части второй Налогового кодекса Российской Федерации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1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55563" y="4299942"/>
            <a:ext cx="304800" cy="3048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615578"/>
              </p:ext>
            </p:extLst>
          </p:nvPr>
        </p:nvGraphicFramePr>
        <p:xfrm>
          <a:off x="409699" y="1251965"/>
          <a:ext cx="8410775" cy="3417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150">
                  <a:extLst>
                    <a:ext uri="{9D8B030D-6E8A-4147-A177-3AD203B41FA5}">
                      <a16:colId xmlns="" xmlns:a16="http://schemas.microsoft.com/office/drawing/2014/main" val="2726859193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109684986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3295986557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399484516"/>
                    </a:ext>
                  </a:extLst>
                </a:gridCol>
                <a:gridCol w="1224137">
                  <a:extLst>
                    <a:ext uri="{9D8B030D-6E8A-4147-A177-3AD203B41FA5}">
                      <a16:colId xmlns="" xmlns:a16="http://schemas.microsoft.com/office/drawing/2014/main" val="1902698098"/>
                    </a:ext>
                  </a:extLst>
                </a:gridCol>
              </a:tblGrid>
              <a:tr h="991303">
                <a:tc>
                  <a:txBody>
                    <a:bodyPr/>
                    <a:lstStyle/>
                    <a:p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Неспециализированное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образовательного, культурно-просветительского характера, а также издания для детей, подростков и инвалидов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Эротическое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8216068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предназначена для распространения на всей территории Российской Федерации и за ее пределами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21035560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территории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субъекта Российской Федерации, территории муниципального образования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рублей</a:t>
                      </a:r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7457421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территориях двух и более субъектов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Российской Федерации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344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244408" y="4184253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2" y="129155"/>
            <a:ext cx="8064896" cy="6469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 факт уплаты государственной пошлины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 инициативе заявителя)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2" name="Picture 1" descr="C:\Users\admin1\Pictures\Screenshots\Снимок экрана 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987574"/>
            <a:ext cx="1872208" cy="3879777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graphicFrame>
        <p:nvGraphicFramePr>
          <p:cNvPr id="20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397588"/>
              </p:ext>
            </p:extLst>
          </p:nvPr>
        </p:nvGraphicFramePr>
        <p:xfrm>
          <a:off x="6300192" y="1059582"/>
          <a:ext cx="256013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57" name="Document" r:id="rId7" imgW="6632243" imgH="10172948" progId="">
                  <p:embed/>
                </p:oleObj>
              </mc:Choice>
              <mc:Fallback>
                <p:oleObj name="Document" r:id="rId7" imgW="6632243" imgH="10172948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1059582"/>
                        <a:ext cx="2560137" cy="381642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 стрелкой 21"/>
          <p:cNvCxnSpPr/>
          <p:nvPr/>
        </p:nvCxnSpPr>
        <p:spPr bwMode="auto">
          <a:xfrm>
            <a:off x="5796136" y="2643758"/>
            <a:ext cx="432048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0" name="Прямая со стрелкой 19"/>
          <p:cNvCxnSpPr/>
          <p:nvPr/>
        </p:nvCxnSpPr>
        <p:spPr bwMode="auto">
          <a:xfrm>
            <a:off x="3419872" y="2643758"/>
            <a:ext cx="504056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069332"/>
              </p:ext>
            </p:extLst>
          </p:nvPr>
        </p:nvGraphicFramePr>
        <p:xfrm>
          <a:off x="251520" y="895462"/>
          <a:ext cx="316835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58" name="Document" r:id="rId9" imgW="7234282" imgH="10056428" progId="Word.Document.8">
                  <p:embed/>
                </p:oleObj>
              </mc:Choice>
              <mc:Fallback>
                <p:oleObj name="Document" r:id="rId9" imgW="7234282" imgH="1005642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1520" y="895462"/>
                        <a:ext cx="3168352" cy="4064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5" y="23835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98013" y="392808"/>
            <a:ext cx="4968552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5327" y="1066491"/>
            <a:ext cx="4392488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для уплаты  </a:t>
            </a:r>
            <a:r>
              <a:rPr lang="ru-RU" sz="1200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государственной</a:t>
            </a:r>
            <a:r>
              <a:rPr lang="ru-RU" sz="1200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пошлины  размещаются  на официальном сайте регистрирующего органа и его территориальных органов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Адрес сайта Управления Роскомнадзора по Оренбургской области: 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 5</a:t>
            </a:r>
            <a:r>
              <a:rPr lang="ru-RU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409" y="1301969"/>
            <a:ext cx="922624" cy="1014364"/>
          </a:xfrm>
          <a:prstGeom prst="rect">
            <a:avLst/>
          </a:prstGeom>
          <a:noFill/>
        </p:spPr>
      </p:pic>
      <p:pic>
        <p:nvPicPr>
          <p:cNvPr id="207873" name="Picture 1" descr="C:\Users\admin1\Pictures\Screenshots\Снимок экрана (13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92015"/>
            <a:ext cx="3168352" cy="46280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5" name="Прямая соединительная линия 24"/>
          <p:cNvCxnSpPr/>
          <p:nvPr/>
        </p:nvCxnSpPr>
        <p:spPr bwMode="auto">
          <a:xfrm>
            <a:off x="6732240" y="2340918"/>
            <a:ext cx="2028123" cy="800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6858000" y="2211710"/>
            <a:ext cx="2046379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0" name="TextBox 19"/>
          <p:cNvSpPr txBox="1"/>
          <p:nvPr/>
        </p:nvSpPr>
        <p:spPr>
          <a:xfrm>
            <a:off x="251520" y="2355726"/>
            <a:ext cx="51125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Банковские реквизиты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Получатель: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УФК по Оренбургской области (Управление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 Оренбургской области  л/с 04531А19360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ИНН 5612040440 </a:t>
            </a:r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КПП </a:t>
            </a:r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561201001 </a:t>
            </a:r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Р/с 40101810200000010010</a:t>
            </a:r>
          </a:p>
          <a:p>
            <a:pPr algn="ctr"/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Банк получателя: ОТДЕЛЕНИЕ ОРЕНБУРГ г. Оренбург, БИК </a:t>
            </a:r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045354001, </a:t>
            </a:r>
            <a:endParaRPr lang="ru-RU" sz="1200" b="1" spc="-5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Код дохода 0961 08 07130 01 1000 110 (за регистрацию СМИ, распространение которого предназначено на территории субъекта РФ, муниципального образования) </a:t>
            </a:r>
          </a:p>
          <a:p>
            <a:pPr algn="ctr"/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код </a:t>
            </a:r>
            <a:r>
              <a:rPr lang="ru-RU" sz="1200" b="1" spc="-5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ОКТМО 53701000</a:t>
            </a:r>
            <a:endParaRPr lang="ru-RU" sz="1200" b="1" spc="-5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2355726"/>
            <a:ext cx="5112568" cy="23721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55576" y="3723878"/>
            <a:ext cx="244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88424" y="3867894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23479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физического лица</a:t>
            </a:r>
            <a: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5674" y="4436274"/>
            <a:ext cx="7114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0297" y="1127514"/>
            <a:ext cx="3079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0297" y="2001601"/>
            <a:ext cx="2942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4623" y="3735983"/>
            <a:ext cx="2870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27011" y="648576"/>
            <a:ext cx="8737478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опии документов, удостоверяющих личность и содержащих сведения о месте регистрации, номер документа, подтверждающего регистрацию в системе индивидуального (персонифицированного) учета (либо СНИЛС)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cxnSp>
        <p:nvCxnSpPr>
          <p:cNvPr id="31" name="Прямая соединительная линия 30"/>
          <p:cNvCxnSpPr>
            <a:endCxn id="37891" idx="0"/>
          </p:cNvCxnSpPr>
          <p:nvPr/>
        </p:nvCxnSpPr>
        <p:spPr bwMode="auto">
          <a:xfrm>
            <a:off x="2981330" y="2819938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4" name="Прямая соединительная линия 63"/>
          <p:cNvCxnSpPr/>
          <p:nvPr/>
        </p:nvCxnSpPr>
        <p:spPr>
          <a:xfrm>
            <a:off x="6660232" y="36935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64288" y="249974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9617" name="Picture 1" descr="C:\Users\admin1\Pictures\Screenshots\Снимок экрана (25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930" y="1628668"/>
            <a:ext cx="4619683" cy="28076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9618" name="Picture 2" descr="C:\Users\admin1\Pictures\Screenshots\Снимок экрана (25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6353" y="1633286"/>
            <a:ext cx="3878136" cy="27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316416" y="4147832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3" y="683314"/>
            <a:ext cx="8275032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учредительных документов, заверенные в установленном порядке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(либо органом выдавшим документ, либо нотариусом)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301058"/>
              </p:ext>
            </p:extLst>
          </p:nvPr>
        </p:nvGraphicFramePr>
        <p:xfrm>
          <a:off x="539552" y="1401860"/>
          <a:ext cx="2304256" cy="315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4" name="Acrobat Document" r:id="rId6" imgW="6078960" imgH="8588160" progId="">
                  <p:embed/>
                </p:oleObj>
              </mc:Choice>
              <mc:Fallback>
                <p:oleObj name="Acrobat Document" r:id="rId6" imgW="6078960" imgH="8588160" progId="">
                  <p:embed/>
                  <p:pic>
                    <p:nvPicPr>
                      <p:cNvPr id="0" name="Picture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401860"/>
                        <a:ext cx="2304256" cy="3153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843754"/>
              </p:ext>
            </p:extLst>
          </p:nvPr>
        </p:nvGraphicFramePr>
        <p:xfrm>
          <a:off x="6438320" y="1414920"/>
          <a:ext cx="2376264" cy="315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5" name="Acrobat Document" r:id="rId8" imgW="6078960" imgH="8588160" progId="">
                  <p:embed/>
                </p:oleObj>
              </mc:Choice>
              <mc:Fallback>
                <p:oleObj name="Acrobat Document" r:id="rId8" imgW="6078960" imgH="8588160" progId="">
                  <p:embed/>
                  <p:pic>
                    <p:nvPicPr>
                      <p:cNvPr id="0" name="Picture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320" y="1414920"/>
                        <a:ext cx="2376264" cy="3153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131929"/>
              </p:ext>
            </p:extLst>
          </p:nvPr>
        </p:nvGraphicFramePr>
        <p:xfrm>
          <a:off x="3635934" y="1401860"/>
          <a:ext cx="2232248" cy="3096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6" name="Acrobat Document" r:id="rId10" imgW="6078960" imgH="8588160" progId="">
                  <p:embed/>
                </p:oleObj>
              </mc:Choice>
              <mc:Fallback>
                <p:oleObj name="Acrobat Document" r:id="rId10" imgW="6078960" imgH="8588160" progId="">
                  <p:embed/>
                  <p:pic>
                    <p:nvPicPr>
                      <p:cNvPr id="0" name="Picture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934" y="1401860"/>
                        <a:ext cx="2232248" cy="30963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4016" y="3105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юридического лица</a:t>
            </a:r>
          </a:p>
          <a:p>
            <a:endParaRPr lang="ru-RU" sz="14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048164" y="591246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015549" y="4082497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C:\Users\admin1\Pictures\Screenshots\Снимок экрана (179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7388" y="1635646"/>
            <a:ext cx="2520280" cy="30110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8" name="Picture 2" descr="C:\Users\admin1\Pictures\Screenshots\Снимок экрана (186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952" y="1635646"/>
            <a:ext cx="2463880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9" name="Picture 3" descr="C:\Users\admin1\Pictures\Screenshots\Снимок экрана (188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3765" y="1615445"/>
            <a:ext cx="2639408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0" y="124455"/>
            <a:ext cx="8964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Документы, свидетельствующие о прямом или косвенном контроле в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со статьей 19.1 Закона Российской Федерации </a:t>
            </a:r>
            <a:endParaRPr lang="en-US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 средствах массовой информации»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105958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Уведомление учредителя и (или) редакции СМИ о соблюдении статьи 19.1 Закона Российской Федерации «О СМИ»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9592" y="124454"/>
            <a:ext cx="7416824" cy="86311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749015" y="1059583"/>
            <a:ext cx="3165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должностных лиц, физических лиц, указанных в Уведомлении 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3579862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50541" y="4686151"/>
            <a:ext cx="7202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области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1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051342" y="3885568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27.12.1991 N 2124-1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 учреждения средства массовой информации для: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2362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государств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272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организаций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2900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юридических лиц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778" y="2167889"/>
            <a:ext cx="3054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 юридических 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иностранным участием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0546" y="2665287"/>
            <a:ext cx="2172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граждан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6233" y="2941983"/>
            <a:ext cx="2043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гражданства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3924" y="3209890"/>
            <a:ext cx="2791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РФ, имеющий 2-ое гражданство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699542"/>
            <a:ext cx="22395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вляться: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2661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вещателя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441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040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56175" y="699543"/>
            <a:ext cx="2450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владеть, управлять, контролировать более чем 20%: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65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редакции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2359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07904" y="3196729"/>
            <a:ext cx="5114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нарушения требований ст. 19.1 Закона «О СМИ» направляется исковое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аявление в суд о приостановлении деятельности СМИ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4" y="3719576"/>
            <a:ext cx="2630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35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 sz="13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предприятие, организация, деятельность которых запрещена по закону</a:t>
            </a:r>
          </a:p>
        </p:txBody>
      </p:sp>
    </p:spTree>
    <p:extLst>
      <p:ext uri="{BB962C8B-B14F-4D97-AF65-F5344CB8AC3E}">
        <p14:creationId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68344" y="4407789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19766" y="602773"/>
            <a:ext cx="3288619" cy="10746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 в соответствии с законодательством страны регистрации учредителя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(участника) юридического лица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5473" name="Picture 1" descr="C:\Users\admin1\Pictures\Screenshots\Снимок экрана (9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082" y="1751320"/>
            <a:ext cx="2638774" cy="29806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3635897" y="602774"/>
            <a:ext cx="5493976" cy="10385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реестра акционеров, список участников общества с ограниченной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ответственностью либо документ, содержащий в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 законодательством страны регистрации учредителей (участников)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юридического лица сведения об уставном (складочном) капитале юридического лица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или о долях в уставном (складочном) капитале 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1779662"/>
            <a:ext cx="2781297" cy="29656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1720" y="195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участника заявителя – иностранной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99592" y="3080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8178440" y="547644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1520" y="699543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905" marR="375285" indent="-3175" algn="ctr">
              <a:lnSpc>
                <a:spcPct val="100000"/>
              </a:lnSpc>
              <a:spcBef>
                <a:spcPts val="95"/>
              </a:spcBef>
            </a:pPr>
            <a:r>
              <a:rPr lang="ru-RU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Приказ  </a:t>
            </a:r>
            <a:r>
              <a:rPr lang="ru-RU" b="1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дз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spc="-1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17.05.2019 </a:t>
            </a: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b="1" spc="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923678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885" marR="212725" algn="ctr">
              <a:lnSpc>
                <a:spcPct val="100000"/>
              </a:lnSpc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Административный регламент з</a:t>
            </a: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истриро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  в</a:t>
            </a:r>
            <a:r>
              <a:rPr lang="ru-RU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Министерстве Юстиции Российской Федерации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b="1" spc="-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июля </a:t>
            </a: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b="1" spc="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рег. №</a:t>
            </a:r>
            <a:r>
              <a:rPr lang="ru-RU" b="1" spc="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55113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911120" y="4659982"/>
            <a:ext cx="304800" cy="304800"/>
          </a:xfrm>
          <a:prstGeom prst="rect">
            <a:avLst/>
          </a:prstGeom>
        </p:spPr>
      </p:pic>
      <p:sp>
        <p:nvSpPr>
          <p:cNvPr id="27" name="object 19"/>
          <p:cNvSpPr/>
          <p:nvPr/>
        </p:nvSpPr>
        <p:spPr>
          <a:xfrm>
            <a:off x="4444365" y="483518"/>
            <a:ext cx="3944059" cy="4659982"/>
          </a:xfrm>
          <a:prstGeom prst="rect">
            <a:avLst/>
          </a:prstGeom>
          <a:blipFill>
            <a:blip r:embed="rId6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339502"/>
            <a:ext cx="871296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документов, подтверждающих право использования доменного имени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сайта в сети «Интернет» при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учреждении сетевого издания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7521" name="Picture 1" descr="C:\Users\admin1\Pictures\Screenshots\Снимок экрана (1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9132" y="1036951"/>
            <a:ext cx="3281060" cy="3925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>
            <a:off x="5940152" y="2859782"/>
            <a:ext cx="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2" name="1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172400" y="3075806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195486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инициативе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заявителя предоставляются: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1970" name="Picture 2" descr="C:\Users\admin1\Pictures\Screenshots\Снимок экрана (4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31590"/>
            <a:ext cx="2376264" cy="344358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 bwMode="auto">
          <a:xfrm>
            <a:off x="539552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Выписка из ЕГРЮЛ</a:t>
            </a:r>
          </a:p>
        </p:txBody>
      </p:sp>
      <p:pic>
        <p:nvPicPr>
          <p:cNvPr id="211971" name="Picture 3" descr="C:\Users\admin1\Pictures\Screenshots\Снимок экрана (4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141301"/>
            <a:ext cx="2376264" cy="34444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 bwMode="auto">
          <a:xfrm>
            <a:off x="3203848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Платежное поручение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6228184" y="1707654"/>
            <a:ext cx="2664296" cy="175432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подтверждающий, что физическое лицо не отбывает наказание в местах лишения свободы по приговору суда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 bwMode="auto">
          <a:xfrm>
            <a:off x="5940152" y="2427734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7" name="Плюс 36"/>
          <p:cNvSpPr/>
          <p:nvPr/>
        </p:nvSpPr>
        <p:spPr bwMode="auto">
          <a:xfrm>
            <a:off x="5652120" y="2355726"/>
            <a:ext cx="576064" cy="576064"/>
          </a:xfrm>
          <a:prstGeom prst="mathPlus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2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172400" y="3851126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11560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Закона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РФ от 27.12.1991 N 2124-1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07211186"/>
              </p:ext>
            </p:extLst>
          </p:nvPr>
        </p:nvGraphicFramePr>
        <p:xfrm>
          <a:off x="179512" y="987574"/>
          <a:ext cx="4476566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512" y="483518"/>
            <a:ext cx="4643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внесения изменений в запись о регистрации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СМИ: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89230" y="1491630"/>
            <a:ext cx="33547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 внесение изменений в запись о регистрации СМИ, если в запись о регистрации СМИ были внесены сведения о приостановлении или прекращении деятельности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запись о регистрации средства массовой информации осуществляется в том же порядке (ст. 8 Закона «О СМИ»), что и регистрация средства массовой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/>
          <a:srcRect l="31646" t="8904" r="30826" b="10618"/>
          <a:stretch/>
        </p:blipFill>
        <p:spPr>
          <a:xfrm>
            <a:off x="4716016" y="843558"/>
            <a:ext cx="884877" cy="829764"/>
          </a:xfrm>
          <a:prstGeom prst="rect">
            <a:avLst/>
          </a:prstGeom>
        </p:spPr>
      </p:pic>
      <p:pic>
        <p:nvPicPr>
          <p:cNvPr id="13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1563638"/>
            <a:ext cx="432048" cy="432048"/>
          </a:xfrm>
          <a:prstGeom prst="rect">
            <a:avLst/>
          </a:prstGeom>
          <a:solidFill>
            <a:srgbClr val="1A0000"/>
          </a:solidFill>
        </p:spPr>
      </p:pic>
      <p:pic>
        <p:nvPicPr>
          <p:cNvPr id="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2931790"/>
            <a:ext cx="432048" cy="450049"/>
          </a:xfrm>
          <a:prstGeom prst="rect">
            <a:avLst/>
          </a:prstGeom>
          <a:solidFill>
            <a:srgbClr val="7030A0"/>
          </a:solidFill>
        </p:spPr>
      </p:pic>
      <p:grpSp>
        <p:nvGrpSpPr>
          <p:cNvPr id="20" name="Группа 19"/>
          <p:cNvGrpSpPr/>
          <p:nvPr/>
        </p:nvGrpSpPr>
        <p:grpSpPr>
          <a:xfrm>
            <a:off x="179511" y="4155927"/>
            <a:ext cx="374660" cy="535228"/>
            <a:chOff x="-4210327" y="4618679"/>
            <a:chExt cx="374660" cy="535228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4290611" y="4698963"/>
              <a:ext cx="535228" cy="374659"/>
            </a:xfrm>
            <a:prstGeom prst="chevron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-4210326" y="4834702"/>
              <a:ext cx="374659" cy="160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</a:rPr>
                <a:t>8</a:t>
              </a:r>
              <a:endParaRPr lang="ru-RU" sz="16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39552" y="4227934"/>
            <a:ext cx="4108879" cy="360041"/>
            <a:chOff x="433172" y="2623640"/>
            <a:chExt cx="4108879" cy="482932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2246146" y="810667"/>
              <a:ext cx="482931" cy="4108879"/>
            </a:xfrm>
            <a:prstGeom prst="round2Same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433172" y="2623640"/>
              <a:ext cx="4085304" cy="336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i="0" kern="1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Изменение доменного имени сайта</a:t>
              </a:r>
              <a:endParaRPr lang="ru-RU" sz="1400" b="0" i="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70967" y="3147814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предоставления Устава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24128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9582"/>
            <a:ext cx="2035257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 rotWithShape="1">
          <a:blip r:embed="rId6" cstate="print"/>
          <a:srcRect l="32203" t="5418" r="29416"/>
          <a:stretch/>
        </p:blipFill>
        <p:spPr bwMode="auto">
          <a:xfrm>
            <a:off x="2123728" y="1059582"/>
            <a:ext cx="208823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211960" y="843558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устава редакции или заменяющего его договора направляется в регистрирующий орган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позднее трех месяцев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 дня первого выхода в свет (в эфир) данного средства массовой информации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11960" y="1923678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устав редакции или заменяющий его договор не направлен в регистрирующий орган в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трех месяцев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первого выхода СМИ в свет в соответствии с п. 3 ч. 2 ст. 15 Закона О СМИ регистрация СМИ может быть признана недействительной исключительно судом в порядке административного судопроизводства по заявлению регистрирующего органа</a:t>
            </a:r>
            <a:endParaRPr lang="ru-RU" altLang="ru-RU" sz="1400" dirty="0">
              <a:solidFill>
                <a:srgbClr val="0070C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5400000">
            <a:off x="8261735" y="837518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5400000">
            <a:off x="8261735" y="2133662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3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740352" y="4012781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79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06633" y="8418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распространения СМИ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353" y="589317"/>
            <a:ext cx="3096344" cy="93610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23528" y="699543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издание, информационное агентство, электронное периодическое издание   </a:t>
            </a:r>
          </a:p>
          <a:p>
            <a:pPr algn="ctr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4019" name="Picture 3" descr="C:\Users\admin1\Pictures\Screenshots\Снимок экрана (46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707654"/>
            <a:ext cx="2736304" cy="13681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5652120" y="555526"/>
            <a:ext cx="3096343" cy="100811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627534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Телеканал, радиоканал, телепрограмма, радиопрограмма, видеопрограмма,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аудиопрограмма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кинохроникальная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программа</a:t>
            </a:r>
          </a:p>
        </p:txBody>
      </p:sp>
      <p:pic>
        <p:nvPicPr>
          <p:cNvPr id="19" name="Picture 2" descr="C:\Users\admin1\Pictures\Screenshots\Снимок экрана (4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707654"/>
            <a:ext cx="2736304" cy="13828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" name="Picture 3" descr="C:\Users\admin1\Pictures\Screenshots\Снимок экрана (4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707654"/>
            <a:ext cx="2736304" cy="13681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0602" y="3684062"/>
            <a:ext cx="79928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14.06.2011 введено определение СМИ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распространяющегося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сети «Интернет –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</a:t>
            </a: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49897" y="3250690"/>
            <a:ext cx="8136903" cy="1481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860032" y="3651870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555526"/>
            <a:ext cx="2191750" cy="963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99543"/>
            <a:ext cx="2088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Периодическое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печатное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</p:txBody>
      </p:sp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24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157376" y="2997149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" y="155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920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распространения периодических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печатных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изданий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1" name="Picture 3" descr="C:\Users\admin1\Pictures\Screenshots\Снимок экрана (1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581" y="1910343"/>
            <a:ext cx="1152128" cy="1208770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179512" y="915566"/>
            <a:ext cx="115212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9512" y="120359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Каталог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2" name="Picture 4" descr="C:\Users\admin1\Pictures\Screenshots\Снимок экрана (157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0724" y="3395643"/>
            <a:ext cx="1210591" cy="1368494"/>
          </a:xfrm>
          <a:prstGeom prst="rect">
            <a:avLst/>
          </a:prstGeom>
          <a:noFill/>
        </p:spPr>
      </p:pic>
      <p:sp>
        <p:nvSpPr>
          <p:cNvPr id="27" name="Овал 26"/>
          <p:cNvSpPr/>
          <p:nvPr/>
        </p:nvSpPr>
        <p:spPr>
          <a:xfrm>
            <a:off x="4286978" y="2951535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58004" y="2689372"/>
            <a:ext cx="1008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Альманах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824185" y="1505815"/>
            <a:ext cx="122413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43808" y="20760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00369" y="1519355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Справочник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5" name="Picture 7" descr="C:\Users\admin1\Pictures\Screenshots\Снимок экрана (18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7471" y="2514728"/>
            <a:ext cx="1219049" cy="1528143"/>
          </a:xfrm>
          <a:prstGeom prst="rect">
            <a:avLst/>
          </a:prstGeom>
          <a:noFill/>
        </p:spPr>
      </p:pic>
      <p:sp>
        <p:nvSpPr>
          <p:cNvPr id="37" name="Овал 36"/>
          <p:cNvSpPr/>
          <p:nvPr/>
        </p:nvSpPr>
        <p:spPr>
          <a:xfrm>
            <a:off x="1467428" y="2445410"/>
            <a:ext cx="1152128" cy="881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71800" y="1779662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5" descr="C:\Users\admin1\Pictures\Screenshots\Снимок экрана (15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2751" y="2238221"/>
            <a:ext cx="984421" cy="1296144"/>
          </a:xfrm>
          <a:prstGeom prst="rect">
            <a:avLst/>
          </a:prstGeom>
          <a:noFill/>
        </p:spPr>
      </p:pic>
      <p:pic>
        <p:nvPicPr>
          <p:cNvPr id="217097" name="Picture 9" descr="C:\Users\admin1\Pictures\Screenshots\Снимок экрана (18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27448" y="3866438"/>
            <a:ext cx="1296144" cy="1166530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4405913" y="3217150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7579144" y="1223343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331640" y="604309"/>
            <a:ext cx="65527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940153" y="1501502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3" name="Picture 1" descr="C:\Users\admin1\Pictures\Screenshots\Снимок экрана (250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28852" y="2516380"/>
            <a:ext cx="1004698" cy="1401539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6012161" y="1770599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Бюллетень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024313" y="1166553"/>
            <a:ext cx="432048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491880" y="1203598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784923" y="972152"/>
            <a:ext cx="14401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30" idx="2"/>
            <a:endCxn id="24" idx="7"/>
          </p:cNvCxnSpPr>
          <p:nvPr/>
        </p:nvCxnSpPr>
        <p:spPr>
          <a:xfrm flipH="1">
            <a:off x="1162915" y="892341"/>
            <a:ext cx="168725" cy="1497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865506" y="1165365"/>
            <a:ext cx="19436" cy="1801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6588225" y="1275606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25 новый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020000" y="4443958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305" y="14478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1" y="915566"/>
            <a:ext cx="3312369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2067694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343166" y="1234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уменьшенной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946" y="752207"/>
            <a:ext cx="216024" cy="32671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31861" y="745130"/>
            <a:ext cx="2016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Образовательное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5467" y="1065165"/>
            <a:ext cx="216024" cy="326717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2201589" y="10760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детей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5" name="Picture 3" descr="C:\Users\admin1\Pictures\Screenshots\Снимок экрана (16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8137" y="2113664"/>
            <a:ext cx="883503" cy="12775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8117" name="Picture 5" descr="C:\Users\admin1\Pictures\Screenshots\Снимок экрана (166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28203" y="2461116"/>
            <a:ext cx="849860" cy="12103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5862628" y="1795242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подростков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5641" y="1822249"/>
            <a:ext cx="216024" cy="326717"/>
          </a:xfrm>
          <a:prstGeom prst="rect">
            <a:avLst/>
          </a:prstGeom>
          <a:noFill/>
        </p:spPr>
      </p:pic>
      <p:pic>
        <p:nvPicPr>
          <p:cNvPr id="218118" name="Picture 6" descr="C:\Users\admin1\Pictures\Screenshots\Снимок экрана (16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70802" y="3228813"/>
            <a:ext cx="795960" cy="11752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768" y="1075454"/>
            <a:ext cx="1887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образовательного характера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6100" y="1271739"/>
            <a:ext cx="17029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детей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1" y="223874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подростков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7750" y="1397272"/>
            <a:ext cx="188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Культурно-просветительское 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99239" y="3064312"/>
            <a:ext cx="816935" cy="11827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00473" y="1851059"/>
            <a:ext cx="1739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культурно-просветительского характера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1179" y="1353704"/>
            <a:ext cx="213378" cy="3231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27643" y="2217246"/>
            <a:ext cx="213378" cy="32921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73702" y="264001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инвалидов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466715" y="2156595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инвалидов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4129" name="Picture 1" descr="C:\Users\admin1\Pictures\Screenshots\Снимок экрана (303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0352" y="3723878"/>
            <a:ext cx="864096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02201" y="3615041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82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57200" y="1397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увеличенной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771550"/>
            <a:ext cx="216024" cy="326717"/>
          </a:xfrm>
          <a:prstGeom prst="rect">
            <a:avLst/>
          </a:prstGeom>
          <a:noFill/>
        </p:spPr>
      </p:pic>
      <p:pic>
        <p:nvPicPr>
          <p:cNvPr id="2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203598"/>
            <a:ext cx="216024" cy="326717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827584" y="127560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79712" y="1779662"/>
            <a:ext cx="2593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в котором реклама превышает 45 % объема отдельного номера (для печатного издания), а в теле- и радиопрограммах – 20 % объема вещания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24128" y="1419622"/>
            <a:ext cx="1944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Эротическое</a:t>
            </a:r>
            <a:endParaRPr lang="ru-RU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9138" name="Picture 2" descr="C:\Users\admin1\Pictures\Screenshots\Снимок экрана (170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2516" y="1416641"/>
            <a:ext cx="771162" cy="1199493"/>
          </a:xfrm>
          <a:prstGeom prst="rect">
            <a:avLst/>
          </a:prstGeom>
          <a:noFill/>
        </p:spPr>
      </p:pic>
      <p:pic>
        <p:nvPicPr>
          <p:cNvPr id="219139" name="Picture 3" descr="C:\Users\admin1\Pictures\Screenshots\Снимок экрана (172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3003798"/>
            <a:ext cx="728245" cy="112074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260241" y="1209198"/>
            <a:ext cx="1868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8064" y="1851670"/>
            <a:ext cx="2604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эротического характера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915566"/>
            <a:ext cx="1159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Рекламное</a:t>
            </a:r>
          </a:p>
        </p:txBody>
      </p:sp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2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6516216" y="4102989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67544" y="89426"/>
            <a:ext cx="8136904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Внесение изменений в запись о регистрации СМИ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43608" y="1131590"/>
            <a:ext cx="7488832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дату подачи заявления устава редакции СМИ либо заменяющего его договора между учредителем и редакцией (главным редактором);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330864" y="1779662"/>
          <a:ext cx="2165358" cy="3059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5" name="Acrobat Document" r:id="rId6" imgW="6078960" imgH="8588160" progId="">
                  <p:embed/>
                </p:oleObj>
              </mc:Choice>
              <mc:Fallback>
                <p:oleObj name="Acrobat Document" r:id="rId6" imgW="6078960" imgH="85881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864" y="1779662"/>
                        <a:ext cx="2165358" cy="30592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C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/>
          <p:nvPr/>
        </p:nvPicPr>
        <p:blipFill rotWithShape="1">
          <a:blip r:embed="rId8" cstate="screen"/>
          <a:srcRect/>
          <a:stretch/>
        </p:blipFill>
        <p:spPr bwMode="auto">
          <a:xfrm>
            <a:off x="4788024" y="1779662"/>
            <a:ext cx="2304256" cy="3024336"/>
          </a:xfrm>
          <a:prstGeom prst="rect">
            <a:avLst/>
          </a:prstGeom>
          <a:ln>
            <a:solidFill>
              <a:srgbClr val="2FC9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Нашивка 15"/>
          <p:cNvSpPr/>
          <p:nvPr/>
        </p:nvSpPr>
        <p:spPr bwMode="auto">
          <a:xfrm>
            <a:off x="683568" y="1183273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5782" y="676881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дополнение к вышеуказанным документам прилагается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2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028384" y="3939902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11560" y="660619"/>
            <a:ext cx="3931924" cy="830997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(главным редактором) и соучредителями СМИ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Нашивка 15"/>
          <p:cNvSpPr/>
          <p:nvPr/>
        </p:nvSpPr>
        <p:spPr bwMode="auto">
          <a:xfrm>
            <a:off x="257528" y="869047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9" name="Рисунок 18" descr="Безымянный 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1699" y="1552947"/>
            <a:ext cx="2736304" cy="308762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Нашивка 11"/>
          <p:cNvSpPr/>
          <p:nvPr/>
        </p:nvSpPr>
        <p:spPr bwMode="auto">
          <a:xfrm>
            <a:off x="4813474" y="878959"/>
            <a:ext cx="288032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123478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/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900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321510"/>
              </p:ext>
            </p:extLst>
          </p:nvPr>
        </p:nvGraphicFramePr>
        <p:xfrm>
          <a:off x="5796137" y="1491616"/>
          <a:ext cx="2736046" cy="3148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71" name="Acrobat Document" r:id="rId7" imgW="6078960" imgH="8588160" progId="">
                  <p:embed/>
                </p:oleObj>
              </mc:Choice>
              <mc:Fallback>
                <p:oleObj name="Acrobat Document" r:id="rId7" imgW="6078960" imgH="8588160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7" y="1491616"/>
                        <a:ext cx="2736046" cy="314895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CC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Прямоугольник 23"/>
          <p:cNvSpPr/>
          <p:nvPr/>
        </p:nvSpPr>
        <p:spPr bwMode="auto">
          <a:xfrm>
            <a:off x="5292080" y="719468"/>
            <a:ext cx="3607808" cy="64633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иной документ,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подтверждающий его полномочия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171285"/>
            <a:ext cx="964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случае смены учредителя,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либо изменения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состава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соучредителей: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604448" y="4227051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9" y="-8953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2291083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копия документа, подтверждающего регистрацию в системе индивидуального (персонифицированного) учета (или СНИЛС) для физического лица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>
            <a:off x="7674384" y="261454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650895" y="180551"/>
            <a:ext cx="6219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marR="5080" indent="-1905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РФ от 06.10.2011 1752-р «</a:t>
            </a: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Об  утверждении перечня документов, прилагаемых  заявителем к заявлению о регистрации</a:t>
            </a:r>
            <a:endParaRPr lang="ru-RU" sz="12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(перерегистрации) средства массовой  информации»</a:t>
            </a: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в редакции</a:t>
            </a: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Распоряжения Правительства РФ от 26.10.2017 № 2354-Р </a:t>
            </a:r>
            <a:endParaRPr lang="ru-RU" sz="12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7937" name="Picture 1" descr="C:\Users\admin1\Pictures\Screenshots\Снимок экрана (5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047" y="117000"/>
            <a:ext cx="1514632" cy="138943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1635646"/>
            <a:ext cx="4499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копии документов, удостоверяющих личность и место    регистрации физического лица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79512" y="3147814"/>
            <a:ext cx="4104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копии учредительных документов, выписка из реестра акционеров, список участников общества с ограниченной ответственностью для юридического лица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0311" y="407343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документа, подтверждающего право использования доменного имени сайта в информационно-телекоммуникационной сети Интернет – только при учреждении сетевого издания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44008" y="1571161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момент подачи заявления устава редакции СМИ, либо заменяющего его договора между учредителем и редакцией (главным редактором)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4679504" y="2283718"/>
            <a:ext cx="4464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и соучредителями (если у СМИ несколько соучредителей)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16016" y="3075806"/>
            <a:ext cx="442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иного документа, подтверждающего его полномочия (только при внесении изменений в запись о регистрации СМИ в связи со сменой учредителя или с изменением состава соучредителей) 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27784" y="1148460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253" y="1552354"/>
            <a:ext cx="4545245" cy="67848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8255" y="2327103"/>
            <a:ext cx="4545243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255" y="3058488"/>
            <a:ext cx="4545243" cy="86486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254" y="4073430"/>
            <a:ext cx="9125745" cy="52079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4662" y="1568579"/>
            <a:ext cx="4470791" cy="65600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654662" y="2327103"/>
            <a:ext cx="4471082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54662" y="3059256"/>
            <a:ext cx="4471082" cy="86409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5736" y="4634138"/>
            <a:ext cx="691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копии документов должны быть заверены в установленном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законодательством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порядке!</a:t>
            </a:r>
          </a:p>
        </p:txBody>
      </p:sp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707904" y="2344126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90264" y="133986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323528" y="1347614"/>
            <a:ext cx="4536504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Заявления о регистрации СМИ (о внесении изменений в запись о регистрации СМИ)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899592" y="3291830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5436096" y="1508283"/>
            <a:ext cx="891360" cy="835843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6742584" y="1642044"/>
            <a:ext cx="194421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Новое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06215" y="2468096"/>
            <a:ext cx="3347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принятия регистрирующим органом решения о регистрации СМИ заявитель вправе отозвать свое заявление. 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отзыва заявления заявителю возвращается сумма уплаченной государственной пошлины.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5544616" y="2733751"/>
            <a:ext cx="161967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5482952" y="4227934"/>
            <a:ext cx="320384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6660232" y="3939902"/>
            <a:ext cx="202656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7164288" y="327497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>
            <a:off x="5490356" y="4443958"/>
            <a:ext cx="86409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4" name="Прямоугольник 33"/>
          <p:cNvSpPr/>
          <p:nvPr/>
        </p:nvSpPr>
        <p:spPr>
          <a:xfrm>
            <a:off x="1163688" y="69778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(внесение изменений в запись о регистрации СМИ)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339752" y="2787774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50790" y="3468851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6939" y="4227934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187624" y="523598"/>
            <a:ext cx="7344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53956" y="457705"/>
            <a:ext cx="727280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indent="358775" algn="ctr" eaLnBrk="1" hangingPunct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со ст. 13 Закона «О СМИ» в регистрации может быть отказано, если: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1043608" y="1059582"/>
            <a:ext cx="484632" cy="504056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4869744" y="105729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2226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627534"/>
            <a:ext cx="1045591" cy="1584176"/>
          </a:xfrm>
          <a:prstGeom prst="rect">
            <a:avLst/>
          </a:prstGeom>
          <a:noFill/>
        </p:spPr>
      </p:pic>
      <p:sp>
        <p:nvSpPr>
          <p:cNvPr id="22" name="Прямоугольник с одним скругленным углом 21"/>
          <p:cNvSpPr/>
          <p:nvPr/>
        </p:nvSpPr>
        <p:spPr bwMode="auto">
          <a:xfrm>
            <a:off x="469296" y="1617643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подано от имени лица, не обладающего правом на учреждение СМИ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одним скругленным углом 22"/>
          <p:cNvSpPr/>
          <p:nvPr/>
        </p:nvSpPr>
        <p:spPr bwMode="auto">
          <a:xfrm>
            <a:off x="2411760" y="2499742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указанные в заявлении сведения не соответствуют действительности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с одним скругленным углом 23"/>
          <p:cNvSpPr/>
          <p:nvPr/>
        </p:nvSpPr>
        <p:spPr bwMode="auto">
          <a:xfrm>
            <a:off x="4342311" y="1584406"/>
            <a:ext cx="1800200" cy="2462213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наименование (название), примерная тематика и (или) специализация СМИ нарушают положение части первой статьи 4 Закона Российской Федерации «О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СМИ»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одним скругленным углом 24"/>
          <p:cNvSpPr/>
          <p:nvPr/>
        </p:nvSpPr>
        <p:spPr bwMode="auto">
          <a:xfrm>
            <a:off x="6372200" y="2139702"/>
            <a:ext cx="1800200" cy="1815882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регистрирующим органом ранее зарегистрировано СМИ с теми же наименованием (названием) и формой распространения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 bwMode="auto">
          <a:xfrm>
            <a:off x="3131840" y="1059582"/>
            <a:ext cx="0" cy="14401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5" name="Прямая со стрелкой 34"/>
          <p:cNvCxnSpPr/>
          <p:nvPr/>
        </p:nvCxnSpPr>
        <p:spPr bwMode="auto">
          <a:xfrm>
            <a:off x="7092280" y="1059582"/>
            <a:ext cx="36004" cy="1081281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624806" y="442719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451" y="19052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algn="ctr" eaLnBrk="1" hangingPunct="1">
              <a:tabLst>
                <a:tab pos="625475" algn="l"/>
              </a:tabLs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Заявление возвращается заявителю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течение тридцати рабочих дней с даты поступления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указанием оснований возврата, если: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4271494866"/>
              </p:ext>
            </p:extLst>
          </p:nvPr>
        </p:nvGraphicFramePr>
        <p:xfrm>
          <a:off x="2582679" y="77529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7101" y="1341496"/>
            <a:ext cx="2968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случае отказа в государственной регистрации СМИ (внесении изменений в запись о регистрации СМИ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возврат государственной пошлины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ОСУЩЕСТВЛЯЕТСЯ!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32 ново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24328" y="3244179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" y="19164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475656" y="123478"/>
            <a:ext cx="6840760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ВНИМАНИЕ !</a:t>
            </a: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811" y="824356"/>
            <a:ext cx="936104" cy="162258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1655676" y="727019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документов предоставляются 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заверенные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установленном порядке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907704" y="2322029"/>
            <a:ext cx="6120680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Должностное лицо, имеющее право без доверенности действовать от имени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835696" y="3241202"/>
            <a:ext cx="6120680" cy="30777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Нотариус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07704" y="149163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Имеет право заверить: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3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388424" y="4468141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" y="40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084" y="5668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Требования к оформлению доверенности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2232" y="1137496"/>
            <a:ext cx="2201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доверенности: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4431" y="1452005"/>
            <a:ext cx="26642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наименование "доверенность";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место выдачи (составления и подписания);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выдачи (составления и подписания);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полное наименование представляемого 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(для юридического лица - полное наименование юридического лица, а для физического лица -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полное наименование представителя (его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содержание полномочий;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образец подписи представителя.</a:t>
            </a:r>
            <a:endParaRPr lang="ru-RU" sz="1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29375" y="496958"/>
            <a:ext cx="2587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физического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29375" y="870287"/>
            <a:ext cx="2793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доверенности, выданной от имени физического лица, также должны быть обязательно указаны дата и место рождения, гражданство, пол, адрес места жительства лица, выдавшего доверенность, а также лица, на имя которого она выдана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 bwMode="auto">
          <a:xfrm>
            <a:off x="2987824" y="75260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395536" y="1378118"/>
            <a:ext cx="180020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3" name="Прямоугольник 32"/>
          <p:cNvSpPr/>
          <p:nvPr/>
        </p:nvSpPr>
        <p:spPr>
          <a:xfrm>
            <a:off x="2879547" y="1875800"/>
            <a:ext cx="2627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юридического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2987824" y="214018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6" name="Прямоугольник 35"/>
          <p:cNvSpPr/>
          <p:nvPr/>
        </p:nvSpPr>
        <p:spPr>
          <a:xfrm>
            <a:off x="2905472" y="2219884"/>
            <a:ext cx="28083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 от имени юридического лица должны быть обязательно указаны: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идентификационный номер налогоплательщика;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основной государственный регистрационный номер;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государственной регистрации;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наименование органа, осуществившего такую регистрацию;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адрес (место нахождения) постоянно действующего исполнительного органа (в случае отсутствия постоянно действующего исполнительного органа - иного органа или лица, имеющих право действовать от имени юридического лица без доверенности).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0162" name="Object 2"/>
          <p:cNvGraphicFramePr>
            <a:graphicFrameLocks noChangeAspect="1"/>
          </p:cNvGraphicFramePr>
          <p:nvPr/>
        </p:nvGraphicFramePr>
        <p:xfrm>
          <a:off x="5868144" y="555526"/>
          <a:ext cx="3111346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33" name="Acrobat Document" r:id="rId6" imgW="6078960" imgH="8588160" progId="">
                  <p:embed/>
                </p:oleObj>
              </mc:Choice>
              <mc:Fallback>
                <p:oleObj name="Acrobat Document" r:id="rId6" imgW="6078960" imgH="85881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555526"/>
                        <a:ext cx="3111346" cy="43924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C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44175" y="3075806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2124-1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71196821"/>
              </p:ext>
            </p:extLst>
          </p:nvPr>
        </p:nvGraphicFramePr>
        <p:xfrm>
          <a:off x="179512" y="1419622"/>
          <a:ext cx="4748623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4" y="627534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месяца со дня изменения н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еобходимо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уведомить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регистрирующий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 в случае: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14273" y="1563638"/>
            <a:ext cx="3229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СМИ несколько соучредителей, то уведомление подписывается каждым из них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(совместно)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4986" y="2787774"/>
            <a:ext cx="2949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 лицом, подающим уведомление, является учредитель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 bwMode="auto">
          <a:xfrm>
            <a:off x="6804248" y="228371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7020272" y="3507854"/>
            <a:ext cx="129614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323528" y="915566"/>
            <a:ext cx="158417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3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77155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Внесение уведомлений об изменении в реестр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 bwMode="auto">
          <a:xfrm>
            <a:off x="467544" y="1297758"/>
            <a:ext cx="4248472" cy="1191816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уведомления об изменении</a:t>
            </a:r>
          </a:p>
          <a:p>
            <a:pPr algn="ctr" eaLnBrk="1"/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683568" y="3075806"/>
            <a:ext cx="381642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graphicFrame>
        <p:nvGraphicFramePr>
          <p:cNvPr id="1576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191925"/>
              </p:ext>
            </p:extLst>
          </p:nvPr>
        </p:nvGraphicFramePr>
        <p:xfrm>
          <a:off x="7092279" y="2717181"/>
          <a:ext cx="1862591" cy="2302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53" name="Acrobat Document" r:id="rId6" imgW="6078960" imgH="8588160" progId="">
                  <p:embed/>
                </p:oleObj>
              </mc:Choice>
              <mc:Fallback>
                <p:oleObj name="Acrobat Document" r:id="rId6" imgW="6078960" imgH="85881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79" y="2717181"/>
                        <a:ext cx="1862591" cy="230284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99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Стрелка вниз 22"/>
          <p:cNvSpPr/>
          <p:nvPr/>
        </p:nvSpPr>
        <p:spPr bwMode="auto">
          <a:xfrm>
            <a:off x="2339752" y="2535746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3216" y="1211672"/>
            <a:ext cx="1815695" cy="23801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1039" y="40794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заявлений размещены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области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159" y="1297758"/>
            <a:ext cx="976751" cy="40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00" dirty="0" smtClean="0">
                <a:solidFill>
                  <a:schemeClr val="tx1"/>
                </a:solidFill>
              </a:rPr>
              <a:t>Руководителю Управления </a:t>
            </a:r>
            <a:r>
              <a:rPr lang="ru-RU" sz="500" dirty="0" err="1" smtClean="0">
                <a:solidFill>
                  <a:schemeClr val="tx1"/>
                </a:solidFill>
              </a:rPr>
              <a:t>Роскомнадзора</a:t>
            </a:r>
            <a:r>
              <a:rPr lang="ru-RU" sz="500" dirty="0" smtClean="0">
                <a:solidFill>
                  <a:schemeClr val="tx1"/>
                </a:solidFill>
              </a:rPr>
              <a:t> по Оренбургской области </a:t>
            </a:r>
          </a:p>
          <a:p>
            <a:r>
              <a:rPr lang="ru-RU" sz="500" dirty="0" smtClean="0">
                <a:solidFill>
                  <a:schemeClr val="tx1"/>
                </a:solidFill>
              </a:rPr>
              <a:t>Н.В. Никулину</a:t>
            </a:r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84368" y="2815267"/>
            <a:ext cx="976751" cy="40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00" dirty="0" smtClean="0">
                <a:solidFill>
                  <a:schemeClr val="tx1"/>
                </a:solidFill>
              </a:rPr>
              <a:t>Руководителю Управления </a:t>
            </a:r>
            <a:r>
              <a:rPr lang="ru-RU" sz="500" dirty="0" err="1" smtClean="0">
                <a:solidFill>
                  <a:schemeClr val="tx1"/>
                </a:solidFill>
              </a:rPr>
              <a:t>Роскомнадзора</a:t>
            </a:r>
            <a:r>
              <a:rPr lang="ru-RU" sz="500" dirty="0" smtClean="0">
                <a:solidFill>
                  <a:schemeClr val="tx1"/>
                </a:solidFill>
              </a:rPr>
              <a:t> по Оренбургской области </a:t>
            </a:r>
          </a:p>
          <a:p>
            <a:r>
              <a:rPr lang="ru-RU" sz="500" dirty="0" smtClean="0">
                <a:solidFill>
                  <a:schemeClr val="tx1"/>
                </a:solidFill>
              </a:rPr>
              <a:t>Н.В. Никулину</a:t>
            </a:r>
            <a:endParaRPr lang="ru-RU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3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371656" y="3939902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Объект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52028" y="6926"/>
            <a:ext cx="8639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7159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Прекращение деятельности СМИ по решению учредителя (соучредителей)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3027405" y="471095"/>
            <a:ext cx="3312368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Решение учредителя (соучредителей) о прекращении деятельности СМИ,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подписанное учредителем (соучредителями) СМИ</a:t>
            </a:r>
          </a:p>
        </p:txBody>
      </p:sp>
      <p:graphicFrame>
        <p:nvGraphicFramePr>
          <p:cNvPr id="696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628422"/>
              </p:ext>
            </p:extLst>
          </p:nvPr>
        </p:nvGraphicFramePr>
        <p:xfrm>
          <a:off x="3719786" y="1585480"/>
          <a:ext cx="2242822" cy="316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83" name="Acrobat Document" r:id="rId11" imgW="6078960" imgH="8588160" progId="">
                  <p:embed/>
                </p:oleObj>
              </mc:Choice>
              <mc:Fallback>
                <p:oleObj name="Acrobat Document" r:id="rId11" imgW="6078960" imgH="8588160" progId="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786" y="1585480"/>
                        <a:ext cx="2242822" cy="316866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CC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Скругленный прямоугольник 24"/>
          <p:cNvSpPr/>
          <p:nvPr/>
        </p:nvSpPr>
        <p:spPr bwMode="auto">
          <a:xfrm>
            <a:off x="179512" y="562508"/>
            <a:ext cx="2627784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Уведомление о прекращении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 средства массовой информации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 </a:t>
            </a:r>
          </a:p>
        </p:txBody>
      </p:sp>
      <p:graphicFrame>
        <p:nvGraphicFramePr>
          <p:cNvPr id="6965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221689"/>
              </p:ext>
            </p:extLst>
          </p:nvPr>
        </p:nvGraphicFramePr>
        <p:xfrm>
          <a:off x="384745" y="1456745"/>
          <a:ext cx="2234718" cy="30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84" name="Acrobat Document" r:id="rId13" imgW="6078960" imgH="8588160" progId="">
                  <p:embed/>
                </p:oleObj>
              </mc:Choice>
              <mc:Fallback>
                <p:oleObj name="Acrobat Document" r:id="rId13" imgW="6078960" imgH="8588160" progId="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745" y="1456745"/>
                        <a:ext cx="2234718" cy="3094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99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Скругленный прямоугольник 15"/>
          <p:cNvSpPr/>
          <p:nvPr/>
        </p:nvSpPr>
        <p:spPr bwMode="auto">
          <a:xfrm>
            <a:off x="6539273" y="616171"/>
            <a:ext cx="2483768" cy="78319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Свидетельство о регистрации СМИ (при наличии)</a:t>
            </a:r>
          </a:p>
          <a:p>
            <a:pPr algn="ctr" eaLnBrk="1"/>
            <a:endParaRPr kumimoji="0" lang="ru-RU" sz="12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62355" y="4624841"/>
            <a:ext cx="7643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области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31640" y="1606365"/>
            <a:ext cx="976751" cy="40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00" dirty="0" smtClean="0">
                <a:solidFill>
                  <a:schemeClr val="tx1"/>
                </a:solidFill>
              </a:rPr>
              <a:t>Руководителю Управления </a:t>
            </a:r>
            <a:r>
              <a:rPr lang="ru-RU" sz="500" dirty="0" err="1" smtClean="0">
                <a:solidFill>
                  <a:schemeClr val="tx1"/>
                </a:solidFill>
              </a:rPr>
              <a:t>Роскомнадзора</a:t>
            </a:r>
            <a:r>
              <a:rPr lang="ru-RU" sz="500" dirty="0" smtClean="0">
                <a:solidFill>
                  <a:schemeClr val="tx1"/>
                </a:solidFill>
              </a:rPr>
              <a:t> по Оренбургской области </a:t>
            </a:r>
          </a:p>
          <a:p>
            <a:r>
              <a:rPr lang="ru-RU" sz="500" dirty="0" smtClean="0">
                <a:solidFill>
                  <a:schemeClr val="tx1"/>
                </a:solidFill>
              </a:rPr>
              <a:t>Н.В. Никулину</a:t>
            </a:r>
            <a:endParaRPr lang="ru-RU" sz="500" dirty="0">
              <a:solidFill>
                <a:schemeClr val="tx1"/>
              </a:solidFill>
            </a:endParaRPr>
          </a:p>
        </p:txBody>
      </p:sp>
      <p:pic>
        <p:nvPicPr>
          <p:cNvPr id="69780" name="Picture 148" descr="F:\свидетельство АиФ в Оренбуржье Спец выпуск 2010.t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21" y="1464400"/>
            <a:ext cx="2287175" cy="323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3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172400" y="4088758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179512" y="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467544" y="1189612"/>
            <a:ext cx="4392488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Уведомления о прекращении деятельности  СМИ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971600" y="3075806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64088" y="2715766"/>
            <a:ext cx="3347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7544" y="62753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рекращение деятельности СМИ по решению учредителя (соучредителей)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411760" y="2571750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aphicFrame>
        <p:nvGraphicFramePr>
          <p:cNvPr id="291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160876"/>
              </p:ext>
            </p:extLst>
          </p:nvPr>
        </p:nvGraphicFramePr>
        <p:xfrm>
          <a:off x="5868144" y="1087430"/>
          <a:ext cx="2799992" cy="388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05" name="Acrobat Document" r:id="rId6" imgW="6078960" imgH="8588160" progId="">
                  <p:embed/>
                </p:oleObj>
              </mc:Choice>
              <mc:Fallback>
                <p:oleObj name="Acrobat Document" r:id="rId6" imgW="6078960" imgH="85881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1087430"/>
                        <a:ext cx="2799992" cy="38828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99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23165" y="4207383"/>
            <a:ext cx="5195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endParaRPr lang="ru-RU" sz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области 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1275606"/>
            <a:ext cx="128154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Руководителю Управления Роскомнадзора по Оренбургской области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Н.В. Никулину    </a:t>
            </a:r>
          </a:p>
          <a:p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3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15672" y="4428434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987574"/>
            <a:ext cx="2226848" cy="2448272"/>
          </a:xfrm>
          <a:prstGeom prst="rect">
            <a:avLst/>
          </a:prstGeom>
          <a:noFill/>
        </p:spPr>
      </p:pic>
      <p:cxnSp>
        <p:nvCxnSpPr>
          <p:cNvPr id="27" name="Прямая соединительная линия 26"/>
          <p:cNvCxnSpPr/>
          <p:nvPr/>
        </p:nvCxnSpPr>
        <p:spPr bwMode="auto">
          <a:xfrm>
            <a:off x="8748464" y="2067694"/>
            <a:ext cx="14401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8114" name="Picture 2" descr="C:\Users\admin1\Pictures\Screenshots\Снимок экрана (144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627534"/>
            <a:ext cx="3600399" cy="43924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>
            <a:off x="5868144" y="4227934"/>
            <a:ext cx="302433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5652120" y="4371950"/>
            <a:ext cx="208823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1" name="Прямоугольник 30"/>
          <p:cNvSpPr/>
          <p:nvPr/>
        </p:nvSpPr>
        <p:spPr>
          <a:xfrm>
            <a:off x="467544" y="987574"/>
            <a:ext cx="2520280" cy="259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endParaRPr lang="ru-RU" b="1" spc="-5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b="1" spc="-5" dirty="0" smtClean="0">
                <a:solidFill>
                  <a:srgbClr val="F21212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b="1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административная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процедура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исправление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допущенных ошибок </a:t>
            </a:r>
            <a:r>
              <a:rPr lang="ru-RU" spc="-5" dirty="0" smtClean="0">
                <a:solidFill>
                  <a:srgbClr val="0070C0"/>
                </a:solidFill>
                <a:latin typeface="Calibri"/>
                <a:cs typeface="Calibri"/>
              </a:rPr>
              <a:t>– </a:t>
            </a:r>
            <a:r>
              <a:rPr lang="ru-RU" spc="-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pc="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ДНЕЙ!</a:t>
            </a:r>
          </a:p>
          <a:p>
            <a:pPr marL="12700" marR="5080" indent="-635" algn="ctr">
              <a:lnSpc>
                <a:spcPct val="10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123478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Исправление ошибок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16416" y="442719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" name="Содержимое 2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Объект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251520" y="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ctr">
              <a:lnSpc>
                <a:spcPct val="100000"/>
              </a:lnSpc>
              <a:spcBef>
                <a:spcPts val="575"/>
              </a:spcBef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Порядок подачи заявления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179512" y="771550"/>
            <a:ext cx="4104456" cy="864096"/>
          </a:xfrm>
          <a:prstGeom prst="flowChartAlternate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175" marR="100330" algn="just">
              <a:lnSpc>
                <a:spcPct val="100000"/>
              </a:lnSpc>
              <a:spcBef>
                <a:spcPts val="105"/>
              </a:spcBef>
              <a:tabLst>
                <a:tab pos="1892300" algn="l"/>
                <a:tab pos="3575050" algn="l"/>
              </a:tabLst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явление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гис</a:t>
            </a:r>
            <a:r>
              <a:rPr lang="ru-RU" sz="1300" b="1" spc="-1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ции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дукц</a:t>
            </a:r>
            <a:r>
              <a:rPr lang="ru-RU" sz="1300" b="1" spc="-1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300" b="1" spc="-1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300" b="1" spc="-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</a:t>
            </a:r>
            <a:r>
              <a:rPr lang="ru-RU" sz="1300" b="1" u="heavy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u="heavy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всей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1300" b="1" u="heavy" spc="-12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ее</a:t>
            </a:r>
            <a:r>
              <a:rPr lang="ru-RU" sz="1300" b="1" spc="-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пределами</a:t>
            </a:r>
            <a:endParaRPr lang="ru-RU" sz="13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179512" y="1707654"/>
            <a:ext cx="4176464" cy="1008112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179512" y="2787774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179512" y="3795886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499992" y="91556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4499992" y="199568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4499992" y="3003798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499992" y="3939902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1707655"/>
            <a:ext cx="40324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о  регистрации  СМИ, продукция которого</a:t>
            </a:r>
          </a:p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для распространения преимущественно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территории  субъекта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 Федерации, на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 муниципального  образования</a:t>
            </a:r>
            <a:endParaRPr lang="ru-RU" sz="1300" u="sng" spc="-1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5580112" y="771550"/>
            <a:ext cx="3312368" cy="864096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5580112" y="170765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5580112" y="278777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5580112" y="386789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51520" y="2787775"/>
            <a:ext cx="41044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just">
              <a:lnSpc>
                <a:spcPct val="100000"/>
              </a:lnSpc>
              <a:tabLst>
                <a:tab pos="3201670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 к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38100" algn="just">
              <a:lnSpc>
                <a:spcPct val="100000"/>
              </a:lnSpc>
              <a:spcBef>
                <a:spcPts val="5"/>
              </a:spcBef>
              <a:tabLst>
                <a:tab pos="1214120" algn="l"/>
                <a:tab pos="165417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один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федеральный</a:t>
            </a:r>
            <a:r>
              <a:rPr lang="ru-RU" sz="1300" b="1" u="sng" spc="-19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79512" y="3795887"/>
            <a:ext cx="41764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" indent="-34925" algn="just">
              <a:lnSpc>
                <a:spcPct val="100000"/>
              </a:lnSpc>
              <a:spcBef>
                <a:spcPts val="1180"/>
              </a:spcBef>
              <a:tabLst>
                <a:tab pos="323659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	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530" marR="5080" algn="just">
              <a:lnSpc>
                <a:spcPct val="100000"/>
              </a:lnSpc>
              <a:tabLst>
                <a:tab pos="1250950" algn="l"/>
                <a:tab pos="168973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	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	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spc="-6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 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различные 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федеральные </a:t>
            </a:r>
            <a:r>
              <a:rPr lang="ru-RU" sz="1300" b="1" u="sng" spc="-18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0112" y="843558"/>
            <a:ext cx="331236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Центральный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аппарат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</a:t>
            </a:r>
            <a:r>
              <a:rPr lang="ru-RU" sz="1300" b="1" spc="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1851671"/>
            <a:ext cx="31683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145" marR="5080" indent="-386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субъекту</a:t>
            </a:r>
            <a:r>
              <a:rPr lang="ru-RU" sz="1300" b="1" spc="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9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112" y="3003798"/>
            <a:ext cx="32403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4" marR="5080" indent="-431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федеральному</a:t>
            </a:r>
            <a:r>
              <a:rPr lang="ru-RU" sz="1300" b="1" u="sng" spc="-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округу</a:t>
            </a:r>
            <a:endParaRPr lang="ru-RU" sz="13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52120" y="3939902"/>
            <a:ext cx="31683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300" b="1" spc="-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ЦФО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3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7259687" y="3363838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11560" y="4083918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на сайте Управления Роскомнадзора по Оренбургской области</a:t>
            </a:r>
          </a:p>
          <a:p>
            <a:pPr algn="ctr">
              <a:defRPr/>
            </a:pPr>
            <a:r>
              <a:rPr lang="en-US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</a:t>
            </a:r>
            <a:r>
              <a:rPr lang="ru-RU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en-US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467544" y="339502"/>
          <a:ext cx="3384376" cy="366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77" name="Acrobat Document" r:id="rId6" imgW="5676190" imgH="8019048" progId="">
                  <p:embed/>
                </p:oleObj>
              </mc:Choice>
              <mc:Fallback>
                <p:oleObj name="Acrobat Document" r:id="rId6" imgW="5676190" imgH="8019048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39502"/>
                        <a:ext cx="3384376" cy="366484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6C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915816" y="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заявлений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70" name="Picture 10" descr="C:\Users\admin1\Pictures\Screenshots\Снимок экрана (52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337154"/>
            <a:ext cx="3528392" cy="364344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79712" y="483518"/>
            <a:ext cx="158417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Руководителю Управления Роскомнадзора по Оренбургской области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Н.В. Никулину    </a:t>
            </a:r>
          </a:p>
          <a:p>
            <a:endParaRPr lang="ru-RU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4975" name="Picture 6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07" y="483518"/>
            <a:ext cx="15843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4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403471" y="4576905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 bwMode="auto">
          <a:xfrm>
            <a:off x="827584" y="1223656"/>
            <a:ext cx="4248472" cy="1259919"/>
          </a:xfrm>
          <a:prstGeom prst="flowChartAlternateProcess">
            <a:avLst/>
          </a:pr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основании Заявления о выдаче выписки из реестра зарегистрированных СМИ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2627784" y="249974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971600" y="3003798"/>
            <a:ext cx="3960440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5 рабочих дней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504" y="62753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Предоставление сведений из реестра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293789"/>
              </p:ext>
            </p:extLst>
          </p:nvPr>
        </p:nvGraphicFramePr>
        <p:xfrm>
          <a:off x="6147298" y="996866"/>
          <a:ext cx="27670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35" name="Документ" r:id="rId6" imgW="6818510" imgH="10015042" progId="Word.Document.12">
                  <p:embed/>
                </p:oleObj>
              </mc:Choice>
              <mc:Fallback>
                <p:oleObj name="Документ" r:id="rId6" imgW="6818510" imgH="100150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47298" y="996866"/>
                        <a:ext cx="2767013" cy="4064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4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16416" y="4088758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67442" y="646355"/>
            <a:ext cx="858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 bwMode="auto">
          <a:xfrm>
            <a:off x="179512" y="55552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 bwMode="auto">
          <a:xfrm>
            <a:off x="611560" y="555526"/>
            <a:ext cx="3456384" cy="30777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179512" y="185167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" name="Пятиугольник 19"/>
          <p:cNvSpPr/>
          <p:nvPr/>
        </p:nvSpPr>
        <p:spPr bwMode="auto">
          <a:xfrm>
            <a:off x="611560" y="1059582"/>
            <a:ext cx="3528392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запись о регистрации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 bwMode="auto">
          <a:xfrm>
            <a:off x="179512" y="113159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611560" y="1707654"/>
            <a:ext cx="35283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возврат заявления о регистрации СМИ (о внесении изменений в запись о регистрации СМИ)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 bwMode="auto">
          <a:xfrm>
            <a:off x="4211960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 bwMode="auto">
          <a:xfrm>
            <a:off x="179512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 bwMode="auto">
          <a:xfrm>
            <a:off x="4211960" y="843558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 bwMode="auto">
          <a:xfrm>
            <a:off x="4211960" y="199568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7" name="Пятиугольник 36"/>
          <p:cNvSpPr/>
          <p:nvPr/>
        </p:nvSpPr>
        <p:spPr bwMode="auto">
          <a:xfrm>
            <a:off x="4644008" y="483518"/>
            <a:ext cx="4499992" cy="1169551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уведомлений в реестр зарегистрированных СМИ в связи с изменением места нахождения учредителя и (или) редакции, периодичности выпуска и максимального объема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0" name="Пятиугольник 39"/>
          <p:cNvSpPr/>
          <p:nvPr/>
        </p:nvSpPr>
        <p:spPr bwMode="auto">
          <a:xfrm>
            <a:off x="4644008" y="1721156"/>
            <a:ext cx="4499992" cy="95410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в реестр зарегистрированных СМИ записи о приостановлении, возобновлении, прекращении деятельности СМИ</a:t>
            </a:r>
          </a:p>
          <a:p>
            <a:pPr algn="just" eaLnBrk="1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2" name="Пятиугольник 41"/>
          <p:cNvSpPr/>
          <p:nvPr/>
        </p:nvSpPr>
        <p:spPr bwMode="auto">
          <a:xfrm>
            <a:off x="4644008" y="2715766"/>
            <a:ext cx="44999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отказ в регистрации СМИ (внесении изменений в запись о регистрации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3" name="Пятиугольник 42"/>
          <p:cNvSpPr/>
          <p:nvPr/>
        </p:nvSpPr>
        <p:spPr bwMode="auto">
          <a:xfrm>
            <a:off x="539552" y="2814196"/>
            <a:ext cx="3600400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предоставление выписки из реестра зарегистрированных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11560" y="1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Результатами предоставления государственной услуги являются: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23528" y="3795886"/>
            <a:ext cx="8712968" cy="738664"/>
          </a:xfrm>
          <a:prstGeom prst="rect">
            <a:avLst/>
          </a:prstGeom>
          <a:ln w="19050">
            <a:solidFill>
              <a:srgbClr val="F212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 предоставления государственной услуги по выбору заявителя может быть представлен в форме документа на бумажном носителе, а также в форме электронного документа, подписанного уполномоченным должностным лицом с использованием усиленной квалифицированной электронной подписи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4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1360" y="3213369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07504" y="627534"/>
            <a:ext cx="205172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Направление деятельности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1460966" y="1259056"/>
            <a:ext cx="237626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Государственные услуги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3471591" y="1853680"/>
            <a:ext cx="201622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СМИ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0386" y="146890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Алгоритм действий на сайте Управления Роскомнадзора по Оренбургской области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5182531" y="2488660"/>
            <a:ext cx="2160240" cy="101566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и рекомендации по регистрации (внесению изменений в запись о регистрации) средства массовой информации</a:t>
            </a:r>
          </a:p>
        </p:txBody>
      </p:sp>
      <p:cxnSp>
        <p:nvCxnSpPr>
          <p:cNvPr id="69" name="Прямая соединительная линия 68"/>
          <p:cNvCxnSpPr/>
          <p:nvPr/>
        </p:nvCxnSpPr>
        <p:spPr bwMode="auto">
          <a:xfrm>
            <a:off x="3563888" y="2715766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74" name="Прямоугольник 73"/>
          <p:cNvSpPr/>
          <p:nvPr/>
        </p:nvSpPr>
        <p:spPr bwMode="auto">
          <a:xfrm>
            <a:off x="6983760" y="3957412"/>
            <a:ext cx="216024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на регистрацию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0036" name="Picture 4" descr="http://clipart-library.com/images/yckrbK95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68883"/>
            <a:ext cx="616709" cy="3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11" y="1500122"/>
            <a:ext cx="6159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07" y="2071901"/>
            <a:ext cx="6159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30" y="3504323"/>
            <a:ext cx="6159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955675" y="3063875"/>
            <a:ext cx="7231063" cy="40011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ctr" eaLnBrk="1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 Narrow" pitchFamily="34" charset="0"/>
              </a:rPr>
              <a:t>СПАСИБО ЗА ВНИМАНИЕ</a:t>
            </a:r>
            <a:r>
              <a:rPr lang="ru-RU" altLang="ru-RU" sz="20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  <a:sym typeface="Arial Narrow" pitchFamily="34" charset="0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06" y="2020765"/>
            <a:ext cx="6001588" cy="1752845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10589" y="14995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по почте и в приемные дни на бумажном носителе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327448" y="4299942"/>
            <a:ext cx="16279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09804" y="4011910"/>
            <a:ext cx="304800" cy="304800"/>
          </a:xfrm>
          <a:prstGeom prst="rect">
            <a:avLst/>
          </a:prstGeom>
        </p:spPr>
      </p:pic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8" y="555526"/>
            <a:ext cx="8847580" cy="40324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38761" y="4515966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3528" y="3080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через портал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555526"/>
            <a:ext cx="3816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Роскомнадзора по Приволжскому федеральному округу  предлагает воспользоваться электронными сервисами Единого портала государственных и муниципальных услуг для получения таких наиболее востребованных электронных услуг, как: регистрация средства массовой информации, внесение изменений в запись о регистрации СМИ, прекращение деятельности СМИ по решению учредителя (соучредителей)  СМИ, уведомление об изменении</a:t>
            </a:r>
          </a:p>
          <a:p>
            <a:pPr algn="just"/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42" name="Picture 2" descr="C:\Users\admin1\Pictures\Screenshots\Снимок экрана (26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538341"/>
            <a:ext cx="3672408" cy="4548838"/>
          </a:xfrm>
          <a:prstGeom prst="rect">
            <a:avLst/>
          </a:prstGeom>
          <a:noFill/>
        </p:spPr>
      </p:pic>
      <p:pic>
        <p:nvPicPr>
          <p:cNvPr id="1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699542"/>
            <a:ext cx="360040" cy="1245250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11560" y="1851670"/>
            <a:ext cx="36724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11560" y="2067694"/>
            <a:ext cx="2160240" cy="0"/>
          </a:xfrm>
          <a:prstGeom prst="line">
            <a:avLst/>
          </a:prstGeom>
          <a:ln w="19050">
            <a:solidFill>
              <a:srgbClr val="F21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68344" y="437440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395536" y="771551"/>
            <a:ext cx="381642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средства массовой информации может быть гражданин, объединение граждан, организация, государственный орган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7504" y="19548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7 Закона РФ от 27.12.1991 N 2124-1 «О средствах массовой информации»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76056" y="1059582"/>
            <a:ext cx="3600400" cy="14927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печатного средства массовой информации и сетевого издания в соответствии с Федеральным законом от 06.10.2003 № 131-ФЗ  «Об общих принципах  организации местного самоуправления в Российской Федерации» может быть орган местного самоуправления</a:t>
            </a:r>
            <a:endParaRPr lang="ru-RU" sz="1300" dirty="0" smtClean="0">
              <a:solidFill>
                <a:srgbClr val="0070C0"/>
              </a:solidFill>
              <a:hlinkClick r:id="rId5"/>
            </a:endParaRPr>
          </a:p>
        </p:txBody>
      </p:sp>
      <p:pic>
        <p:nvPicPr>
          <p:cNvPr id="162817" name="Picture 1" descr="C:\Users\admin1\Pictures\Screenshots\Снимок экрана (30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3147814"/>
            <a:ext cx="2232248" cy="15841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62818" name="Picture 2" descr="C:\Users\admin1\Pictures\Screenshots\Снимок экрана (3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147814"/>
            <a:ext cx="2160240" cy="15493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2" name="Овальная выноска 11"/>
          <p:cNvSpPr/>
          <p:nvPr/>
        </p:nvSpPr>
        <p:spPr>
          <a:xfrm>
            <a:off x="107504" y="627534"/>
            <a:ext cx="4283968" cy="2520280"/>
          </a:xfrm>
          <a:prstGeom prst="wedgeEllipseCallout">
            <a:avLst>
              <a:gd name="adj1" fmla="val -18066"/>
              <a:gd name="adj2" fmla="val 2978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ьная выноска 17"/>
          <p:cNvSpPr/>
          <p:nvPr/>
        </p:nvSpPr>
        <p:spPr>
          <a:xfrm>
            <a:off x="4860032" y="555526"/>
            <a:ext cx="4104456" cy="2592288"/>
          </a:xfrm>
          <a:prstGeom prst="wedgeEllipseCallout">
            <a:avLst>
              <a:gd name="adj1" fmla="val -14052"/>
              <a:gd name="adj2" fmla="val 4856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80040" y="2715766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11560" y="1131590"/>
            <a:ext cx="6048672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отбывающий наказание в местах лишения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 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427734"/>
            <a:ext cx="8136904" cy="7386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Гражданин,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судимость за совершение преступлений с использованием средств массовой информации или информационно-телекоммуникационных сетей, в том числе сети "Интернет", или за совершение преступлений, связанных с осуществлением экстремистской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699542"/>
            <a:ext cx="4896544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признанный судом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недееспособным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1563638"/>
            <a:ext cx="648072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достигший восемнадцатилетнего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59632" y="123478"/>
            <a:ext cx="6840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являться </a:t>
            </a:r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и главным редактором СМИ:</a:t>
            </a:r>
            <a:endParaRPr lang="ru-RU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995686"/>
            <a:ext cx="792088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граждан, предприятие, организация, деятельность которых запрещена по закону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699542"/>
            <a:ext cx="307276" cy="374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563638"/>
            <a:ext cx="304826" cy="371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995686"/>
            <a:ext cx="304826" cy="371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131590"/>
            <a:ext cx="304826" cy="3718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427734"/>
            <a:ext cx="304826" cy="3718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291830"/>
            <a:ext cx="304826" cy="371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1560" y="3291830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государства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560" y="3723878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 без гражданства, не проживающее постоянно в Российской Федерации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723878"/>
            <a:ext cx="304826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96336" y="3559405"/>
            <a:ext cx="288032" cy="288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99592" y="3080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 заявителей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95486"/>
            <a:ext cx="1080120" cy="187220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4" name="Прямоугольник 23"/>
          <p:cNvSpPr/>
          <p:nvPr/>
        </p:nvSpPr>
        <p:spPr>
          <a:xfrm>
            <a:off x="2051720" y="1336779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имени учредителей(соучредителей) вправе выступать представитель, действующий от имени учредителя (соучредителя) в силу закона или полномочия, основанного на доверенности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4520" y="642087"/>
            <a:ext cx="360040" cy="45004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051720" y="555526"/>
            <a:ext cx="6408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Заявителями при предоставлении государственной услуги являются граждане, объединения граждан, организации, государственные органы, являющиеся учредителями (соучредителями) СМИ, и их представителями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419622"/>
            <a:ext cx="360040" cy="45004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051720" y="2128867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в соответствии с Законом Российской Федерации от 27 декабря 1991 года № 2124-</a:t>
            </a: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«О средствах массовой информации» в случае смены учредителя может только лицо, к которому перешли (были переданы) права и обязанности учредителя</a:t>
            </a:r>
          </a:p>
          <a:p>
            <a:pPr algn="just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2427734"/>
            <a:ext cx="360040" cy="450049"/>
          </a:xfrm>
          <a:prstGeom prst="rect">
            <a:avLst/>
          </a:prstGeom>
          <a:noFill/>
        </p:spPr>
      </p:pic>
      <p:pic>
        <p:nvPicPr>
          <p:cNvPr id="19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3363838"/>
            <a:ext cx="360040" cy="45004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051720" y="3298418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по причинам, не связанным со сменой учредителя, может только учредитель (соучредители) СМИ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15258</TotalTime>
  <Words>2786</Words>
  <Application>Microsoft Office PowerPoint</Application>
  <PresentationFormat>Экран (16:9)</PresentationFormat>
  <Paragraphs>376</Paragraphs>
  <Slides>44</Slides>
  <Notes>0</Notes>
  <HiddenSlides>0</HiddenSlides>
  <MMClips>42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Тема Office</vt:lpstr>
      <vt:lpstr>1_Тема Office</vt:lpstr>
      <vt:lpstr>Document</vt:lpstr>
      <vt:lpstr>Acrobat Document</vt:lpstr>
      <vt:lpstr>Документ Microsoft Word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Ст.19.1 закона о сми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Ст.19.1 закона о сми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Belov</dc:creator>
  <cp:lastModifiedBy>Батова В.В.</cp:lastModifiedBy>
  <cp:revision>2206</cp:revision>
  <cp:lastPrinted>2018-02-09T09:28:01Z</cp:lastPrinted>
  <dcterms:modified xsi:type="dcterms:W3CDTF">2020-02-13T04:04:54Z</dcterms:modified>
</cp:coreProperties>
</file>